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5.xml" ContentType="application/vnd.openxmlformats-officedocument.drawingml.chart+xml"/>
  <Override PartName="/ppt/notesSlides/notesSlide21.xml" ContentType="application/vnd.openxmlformats-officedocument.presentationml.notesSlide+xml"/>
  <Override PartName="/ppt/charts/chart6.xml" ContentType="application/vnd.openxmlformats-officedocument.drawingml.chart+xml"/>
  <Override PartName="/ppt/notesSlides/notesSlide22.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0" r:id="rId1"/>
  </p:sldMasterIdLst>
  <p:notesMasterIdLst>
    <p:notesMasterId r:id="rId31"/>
  </p:notesMasterIdLst>
  <p:handoutMasterIdLst>
    <p:handoutMasterId r:id="rId32"/>
  </p:handoutMasterIdLst>
  <p:sldIdLst>
    <p:sldId id="258" r:id="rId2"/>
    <p:sldId id="391" r:id="rId3"/>
    <p:sldId id="394" r:id="rId4"/>
    <p:sldId id="267" r:id="rId5"/>
    <p:sldId id="395" r:id="rId6"/>
    <p:sldId id="396" r:id="rId7"/>
    <p:sldId id="310" r:id="rId8"/>
    <p:sldId id="365" r:id="rId9"/>
    <p:sldId id="343" r:id="rId10"/>
    <p:sldId id="364" r:id="rId11"/>
    <p:sldId id="388" r:id="rId12"/>
    <p:sldId id="286" r:id="rId13"/>
    <p:sldId id="330" r:id="rId14"/>
    <p:sldId id="386" r:id="rId15"/>
    <p:sldId id="381" r:id="rId16"/>
    <p:sldId id="371" r:id="rId17"/>
    <p:sldId id="392" r:id="rId18"/>
    <p:sldId id="393" r:id="rId19"/>
    <p:sldId id="314" r:id="rId20"/>
    <p:sldId id="297" r:id="rId21"/>
    <p:sldId id="295" r:id="rId22"/>
    <p:sldId id="312" r:id="rId23"/>
    <p:sldId id="397" r:id="rId24"/>
    <p:sldId id="350" r:id="rId25"/>
    <p:sldId id="332" r:id="rId26"/>
    <p:sldId id="363" r:id="rId27"/>
    <p:sldId id="299" r:id="rId28"/>
    <p:sldId id="337" r:id="rId29"/>
    <p:sldId id="307"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66708" autoAdjust="0"/>
  </p:normalViewPr>
  <p:slideViewPr>
    <p:cSldViewPr>
      <p:cViewPr varScale="1">
        <p:scale>
          <a:sx n="101" d="100"/>
          <a:sy n="101"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186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kaip365-my.sharepoint.com/personal/rebecca_darst_kaip_org/Documents/Desktop/Reports/KIAA%20Filings--2023.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oleObject" Target="file:///\\prod-kaip\everyone\KY%20Assigned%20Claims%20Plan\Assessment%20and%20Membership\Assessments\2025%20Assessment\2025%20Assessment%20Worksheet%20-%20%20updated.xlsx" TargetMode="Externa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3" Type="http://schemas.openxmlformats.org/officeDocument/2006/relationships/oleObject" Target="file:///\\prod-kaip\everyone\KY%20Assigned%20Claims%20Plan\Assessment%20and%20Membership\Assessments\2025%20Assessment\2025%20Assessment%20Worksheet%20-%20%20updated.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KIAA</a:t>
            </a:r>
            <a:r>
              <a:rPr lang="en-US" baseline="0"/>
              <a:t> FILINGS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'2023'!$A$4</c:f>
              <c:strCache>
                <c:ptCount val="1"/>
                <c:pt idx="0">
                  <c:v>2022</c:v>
                </c:pt>
              </c:strCache>
            </c:strRef>
          </c:tx>
          <c:spPr>
            <a:solidFill>
              <a:schemeClr val="accent1"/>
            </a:solidFill>
            <a:ln>
              <a:noFill/>
            </a:ln>
            <a:effectLst/>
          </c:spPr>
          <c:invertIfNegative val="0"/>
          <c:dLbls>
            <c:delete val="1"/>
          </c:dLbls>
          <c:cat>
            <c:strRef>
              <c:f>'2023'!$B$3:$H$3</c:f>
              <c:strCache>
                <c:ptCount val="7"/>
                <c:pt idx="0">
                  <c:v>JAN</c:v>
                </c:pt>
                <c:pt idx="1">
                  <c:v>FEB</c:v>
                </c:pt>
                <c:pt idx="2">
                  <c:v>MAR</c:v>
                </c:pt>
                <c:pt idx="3">
                  <c:v>APR</c:v>
                </c:pt>
                <c:pt idx="4">
                  <c:v>MAY</c:v>
                </c:pt>
                <c:pt idx="5">
                  <c:v>JUNE</c:v>
                </c:pt>
                <c:pt idx="6">
                  <c:v>JULY</c:v>
                </c:pt>
              </c:strCache>
              <c:extLst/>
            </c:strRef>
          </c:cat>
          <c:val>
            <c:numRef>
              <c:f>'2023'!$B$4:$H$4</c:f>
              <c:numCache>
                <c:formatCode>General</c:formatCode>
                <c:ptCount val="7"/>
                <c:pt idx="0">
                  <c:v>108</c:v>
                </c:pt>
                <c:pt idx="1">
                  <c:v>105</c:v>
                </c:pt>
                <c:pt idx="2">
                  <c:v>104</c:v>
                </c:pt>
                <c:pt idx="3">
                  <c:v>97</c:v>
                </c:pt>
                <c:pt idx="4">
                  <c:v>89</c:v>
                </c:pt>
                <c:pt idx="5">
                  <c:v>81</c:v>
                </c:pt>
                <c:pt idx="6">
                  <c:v>91</c:v>
                </c:pt>
              </c:numCache>
              <c:extLst/>
            </c:numRef>
          </c:val>
          <c:extLst>
            <c:ext xmlns:c16="http://schemas.microsoft.com/office/drawing/2014/chart" uri="{C3380CC4-5D6E-409C-BE32-E72D297353CC}">
              <c16:uniqueId val="{00000000-972C-4B4A-B940-AC53624EDB8A}"/>
            </c:ext>
          </c:extLst>
        </c:ser>
        <c:ser>
          <c:idx val="1"/>
          <c:order val="1"/>
          <c:tx>
            <c:strRef>
              <c:f>'2023'!$A$5</c:f>
              <c:strCache>
                <c:ptCount val="1"/>
                <c:pt idx="0">
                  <c:v>2023</c:v>
                </c:pt>
              </c:strCache>
            </c:strRef>
          </c:tx>
          <c:spPr>
            <a:solidFill>
              <a:schemeClr val="accent2"/>
            </a:solidFill>
            <a:ln>
              <a:noFill/>
            </a:ln>
            <a:effectLst/>
          </c:spPr>
          <c:invertIfNegative val="0"/>
          <c:dLbls>
            <c:delete val="1"/>
          </c:dLbls>
          <c:cat>
            <c:strRef>
              <c:f>'2023'!$B$3:$H$3</c:f>
              <c:strCache>
                <c:ptCount val="7"/>
                <c:pt idx="0">
                  <c:v>JAN</c:v>
                </c:pt>
                <c:pt idx="1">
                  <c:v>FEB</c:v>
                </c:pt>
                <c:pt idx="2">
                  <c:v>MAR</c:v>
                </c:pt>
                <c:pt idx="3">
                  <c:v>APR</c:v>
                </c:pt>
                <c:pt idx="4">
                  <c:v>MAY</c:v>
                </c:pt>
                <c:pt idx="5">
                  <c:v>JUNE</c:v>
                </c:pt>
                <c:pt idx="6">
                  <c:v>JULY</c:v>
                </c:pt>
              </c:strCache>
              <c:extLst/>
            </c:strRef>
          </c:cat>
          <c:val>
            <c:numRef>
              <c:f>'2023'!$B$5:$H$5</c:f>
              <c:numCache>
                <c:formatCode>General</c:formatCode>
                <c:ptCount val="7"/>
                <c:pt idx="0">
                  <c:v>103</c:v>
                </c:pt>
                <c:pt idx="1">
                  <c:v>114</c:v>
                </c:pt>
                <c:pt idx="2">
                  <c:v>119</c:v>
                </c:pt>
                <c:pt idx="3">
                  <c:v>84</c:v>
                </c:pt>
                <c:pt idx="4">
                  <c:v>105</c:v>
                </c:pt>
                <c:pt idx="5">
                  <c:v>105</c:v>
                </c:pt>
                <c:pt idx="6">
                  <c:v>101</c:v>
                </c:pt>
              </c:numCache>
              <c:extLst/>
            </c:numRef>
          </c:val>
          <c:extLst>
            <c:ext xmlns:c16="http://schemas.microsoft.com/office/drawing/2014/chart" uri="{C3380CC4-5D6E-409C-BE32-E72D297353CC}">
              <c16:uniqueId val="{00000001-972C-4B4A-B940-AC53624EDB8A}"/>
            </c:ext>
          </c:extLst>
        </c:ser>
        <c:ser>
          <c:idx val="2"/>
          <c:order val="2"/>
          <c:tx>
            <c:strRef>
              <c:f>'2023'!$A$6</c:f>
              <c:strCache>
                <c:ptCount val="1"/>
                <c:pt idx="0">
                  <c:v>2024</c:v>
                </c:pt>
              </c:strCache>
            </c:strRef>
          </c:tx>
          <c:spPr>
            <a:solidFill>
              <a:schemeClr val="accent3"/>
            </a:solidFill>
            <a:ln>
              <a:noFill/>
            </a:ln>
            <a:effectLst/>
          </c:spPr>
          <c:invertIfNegative val="0"/>
          <c:dLbls>
            <c:delete val="1"/>
          </c:dLbls>
          <c:cat>
            <c:strRef>
              <c:f>'2023'!$B$3:$H$3</c:f>
              <c:strCache>
                <c:ptCount val="7"/>
                <c:pt idx="0">
                  <c:v>JAN</c:v>
                </c:pt>
                <c:pt idx="1">
                  <c:v>FEB</c:v>
                </c:pt>
                <c:pt idx="2">
                  <c:v>MAR</c:v>
                </c:pt>
                <c:pt idx="3">
                  <c:v>APR</c:v>
                </c:pt>
                <c:pt idx="4">
                  <c:v>MAY</c:v>
                </c:pt>
                <c:pt idx="5">
                  <c:v>JUNE</c:v>
                </c:pt>
                <c:pt idx="6">
                  <c:v>JULY</c:v>
                </c:pt>
              </c:strCache>
              <c:extLst/>
            </c:strRef>
          </c:cat>
          <c:val>
            <c:numRef>
              <c:f>'2023'!$B$6:$H$6</c:f>
              <c:numCache>
                <c:formatCode>General</c:formatCode>
                <c:ptCount val="7"/>
                <c:pt idx="0">
                  <c:v>108</c:v>
                </c:pt>
                <c:pt idx="1">
                  <c:v>148</c:v>
                </c:pt>
                <c:pt idx="2">
                  <c:v>140</c:v>
                </c:pt>
                <c:pt idx="3">
                  <c:v>133</c:v>
                </c:pt>
                <c:pt idx="4">
                  <c:v>92</c:v>
                </c:pt>
                <c:pt idx="5">
                  <c:v>81</c:v>
                </c:pt>
                <c:pt idx="6">
                  <c:v>96</c:v>
                </c:pt>
              </c:numCache>
              <c:extLst/>
            </c:numRef>
          </c:val>
          <c:extLst>
            <c:ext xmlns:c16="http://schemas.microsoft.com/office/drawing/2014/chart" uri="{C3380CC4-5D6E-409C-BE32-E72D297353CC}">
              <c16:uniqueId val="{00000002-972C-4B4A-B940-AC53624EDB8A}"/>
            </c:ext>
          </c:extLst>
        </c:ser>
        <c:dLbls>
          <c:dLblPos val="outEnd"/>
          <c:showLegendKey val="0"/>
          <c:showVal val="1"/>
          <c:showCatName val="0"/>
          <c:showSerName val="0"/>
          <c:showPercent val="0"/>
          <c:showBubbleSize val="0"/>
        </c:dLbls>
        <c:gapWidth val="219"/>
        <c:overlap val="-27"/>
        <c:axId val="892268648"/>
        <c:axId val="892275208"/>
      </c:barChart>
      <c:catAx>
        <c:axId val="892268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275208"/>
        <c:crosses val="autoZero"/>
        <c:auto val="1"/>
        <c:lblAlgn val="ctr"/>
        <c:lblOffset val="100"/>
        <c:noMultiLvlLbl val="0"/>
      </c:catAx>
      <c:valAx>
        <c:axId val="892275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2686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025371828521428E-2"/>
          <c:y val="0.11574074074074074"/>
          <c:w val="0.87753018372703417"/>
          <c:h val="0.79224482356372117"/>
        </c:manualLayout>
      </c:layout>
      <c:barChart>
        <c:barDir val="col"/>
        <c:grouping val="clustered"/>
        <c:varyColors val="0"/>
        <c:ser>
          <c:idx val="0"/>
          <c:order val="0"/>
          <c:tx>
            <c:strRef>
              <c:f>'[KIAA Filings--2023.xlsx]2023'!$A$5</c:f>
              <c:strCache>
                <c:ptCount val="1"/>
                <c:pt idx="0">
                  <c:v>2022</c:v>
                </c:pt>
              </c:strCache>
            </c:strRef>
          </c:tx>
          <c:spPr>
            <a:solidFill>
              <a:schemeClr val="accent1"/>
            </a:solidFill>
            <a:ln>
              <a:noFill/>
            </a:ln>
            <a:effectLst/>
          </c:spPr>
          <c:invertIfNegative val="0"/>
          <c:dLbls>
            <c:dLbl>
              <c:idx val="0"/>
              <c:tx>
                <c:rich>
                  <a:bodyPr/>
                  <a:lstStyle/>
                  <a:p>
                    <a:r>
                      <a:rPr lang="en-US"/>
                      <a:t>731</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F404-4597-8912-12150DA935B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13</c:v>
              </c:pt>
              <c:extLst>
                <c:ext xmlns:c15="http://schemas.microsoft.com/office/drawing/2012/chart" uri="{02D57815-91ED-43cb-92C2-25804820EDAC}">
                  <c15:autoCat val="1"/>
                </c:ext>
              </c:extLst>
            </c:strLit>
          </c:cat>
          <c:val>
            <c:numRef>
              <c:f>'[KIAA Filings--2023.xlsx]2023'!$B$5:$N$5</c:f>
              <c:numCache>
                <c:formatCode>General</c:formatCode>
                <c:ptCount val="1"/>
                <c:pt idx="0">
                  <c:v>675</c:v>
                </c:pt>
              </c:numCache>
              <c:extLst/>
            </c:numRef>
          </c:val>
          <c:extLst>
            <c:ext xmlns:c16="http://schemas.microsoft.com/office/drawing/2014/chart" uri="{C3380CC4-5D6E-409C-BE32-E72D297353CC}">
              <c16:uniqueId val="{00000000-40BF-4BA8-9216-1A65CE2DE2A9}"/>
            </c:ext>
          </c:extLst>
        </c:ser>
        <c:ser>
          <c:idx val="1"/>
          <c:order val="1"/>
          <c:tx>
            <c:strRef>
              <c:f>'[KIAA Filings--2023.xlsx]2023'!$A$6</c:f>
              <c:strCache>
                <c:ptCount val="1"/>
                <c:pt idx="0">
                  <c:v>2023</c:v>
                </c:pt>
              </c:strCache>
            </c:strRef>
          </c:tx>
          <c:spPr>
            <a:solidFill>
              <a:schemeClr val="accent2"/>
            </a:solidFill>
            <a:ln>
              <a:noFill/>
            </a:ln>
            <a:effectLst/>
          </c:spPr>
          <c:invertIfNegative val="0"/>
          <c:dLbls>
            <c:dLbl>
              <c:idx val="0"/>
              <c:tx>
                <c:rich>
                  <a:bodyPr/>
                  <a:lstStyle/>
                  <a:p>
                    <a:r>
                      <a:rPr lang="en-US"/>
                      <a:t>798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404-4597-8912-12150DA935B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13</c:v>
              </c:pt>
              <c:extLst>
                <c:ext xmlns:c15="http://schemas.microsoft.com/office/drawing/2012/chart" uri="{02D57815-91ED-43cb-92C2-25804820EDAC}">
                  <c15:autoCat val="1"/>
                </c:ext>
              </c:extLst>
            </c:strLit>
          </c:cat>
          <c:val>
            <c:numRef>
              <c:f>'[KIAA Filings--2023.xlsx]2023'!$B$6:$N$6</c:f>
              <c:numCache>
                <c:formatCode>General</c:formatCode>
                <c:ptCount val="1"/>
                <c:pt idx="0">
                  <c:v>731</c:v>
                </c:pt>
              </c:numCache>
              <c:extLst/>
            </c:numRef>
          </c:val>
          <c:extLst>
            <c:ext xmlns:c16="http://schemas.microsoft.com/office/drawing/2014/chart" uri="{C3380CC4-5D6E-409C-BE32-E72D297353CC}">
              <c16:uniqueId val="{00000001-40BF-4BA8-9216-1A65CE2DE2A9}"/>
            </c:ext>
          </c:extLst>
        </c:ser>
        <c:dLbls>
          <c:dLblPos val="outEnd"/>
          <c:showLegendKey val="0"/>
          <c:showVal val="1"/>
          <c:showCatName val="0"/>
          <c:showSerName val="0"/>
          <c:showPercent val="0"/>
          <c:showBubbleSize val="0"/>
        </c:dLbls>
        <c:gapWidth val="182"/>
        <c:axId val="894100296"/>
        <c:axId val="894100624"/>
      </c:barChart>
      <c:catAx>
        <c:axId val="89410029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894100624"/>
        <c:crossesAt val="500"/>
        <c:auto val="1"/>
        <c:lblAlgn val="ctr"/>
        <c:lblOffset val="100"/>
        <c:noMultiLvlLbl val="0"/>
      </c:catAx>
      <c:valAx>
        <c:axId val="894100624"/>
        <c:scaling>
          <c:orientation val="minMax"/>
          <c:min val="5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4100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TOTALS!$B$2</c:f>
              <c:strCache>
                <c:ptCount val="1"/>
                <c:pt idx="0">
                  <c:v>Totals</c:v>
                </c:pt>
              </c:strCache>
            </c:strRef>
          </c:tx>
          <c:spPr>
            <a:solidFill>
              <a:schemeClr val="accent1"/>
            </a:solidFill>
            <a:ln>
              <a:noFill/>
            </a:ln>
            <a:effectLst/>
          </c:spPr>
          <c:invertIfNegative val="0"/>
          <c:cat>
            <c:strRef>
              <c:f>TOTALS!$A$3:$A$12</c:f>
              <c:strCache>
                <c:ptCount val="9"/>
                <c:pt idx="0">
                  <c:v>ALLSTATE</c:v>
                </c:pt>
                <c:pt idx="1">
                  <c:v>GRANGE</c:v>
                </c:pt>
                <c:pt idx="2">
                  <c:v>KENTUCKY FARM BUREAU</c:v>
                </c:pt>
                <c:pt idx="3">
                  <c:v>LIBERTY MUTUAL/STATE AUTO</c:v>
                </c:pt>
                <c:pt idx="4">
                  <c:v>NATIONWIDE</c:v>
                </c:pt>
                <c:pt idx="5">
                  <c:v>PROGRESSIVE</c:v>
                </c:pt>
                <c:pt idx="6">
                  <c:v>SHELTER</c:v>
                </c:pt>
                <c:pt idx="7">
                  <c:v>STATE FARM</c:v>
                </c:pt>
                <c:pt idx="8">
                  <c:v>TRAVELERS</c:v>
                </c:pt>
              </c:strCache>
            </c:strRef>
          </c:cat>
          <c:val>
            <c:numRef>
              <c:f>TOTALS!$B$3:$B$12</c:f>
              <c:numCache>
                <c:formatCode>General</c:formatCode>
                <c:ptCount val="9"/>
                <c:pt idx="0">
                  <c:v>71</c:v>
                </c:pt>
                <c:pt idx="1">
                  <c:v>9</c:v>
                </c:pt>
                <c:pt idx="2">
                  <c:v>135</c:v>
                </c:pt>
                <c:pt idx="3">
                  <c:v>92</c:v>
                </c:pt>
                <c:pt idx="4">
                  <c:v>15</c:v>
                </c:pt>
                <c:pt idx="5">
                  <c:v>67</c:v>
                </c:pt>
                <c:pt idx="6">
                  <c:v>15</c:v>
                </c:pt>
                <c:pt idx="7">
                  <c:v>177</c:v>
                </c:pt>
                <c:pt idx="8">
                  <c:v>30</c:v>
                </c:pt>
              </c:numCache>
            </c:numRef>
          </c:val>
          <c:extLst>
            <c:ext xmlns:c16="http://schemas.microsoft.com/office/drawing/2014/chart" uri="{C3380CC4-5D6E-409C-BE32-E72D297353CC}">
              <c16:uniqueId val="{00000000-5C10-45F3-A50C-3D62188639A8}"/>
            </c:ext>
          </c:extLst>
        </c:ser>
        <c:dLbls>
          <c:showLegendKey val="0"/>
          <c:showVal val="0"/>
          <c:showCatName val="0"/>
          <c:showSerName val="0"/>
          <c:showPercent val="0"/>
          <c:showBubbleSize val="0"/>
        </c:dLbls>
        <c:gapWidth val="219"/>
        <c:overlap val="-27"/>
        <c:axId val="1335435712"/>
        <c:axId val="1335462112"/>
      </c:barChart>
      <c:lineChart>
        <c:grouping val="standard"/>
        <c:varyColors val="0"/>
        <c:ser>
          <c:idx val="1"/>
          <c:order val="1"/>
          <c:tx>
            <c:strRef>
              <c:f>TOTALS!$C$2</c:f>
              <c:strCache>
                <c:ptCount val="1"/>
                <c:pt idx="0">
                  <c:v>Assignment %</c:v>
                </c:pt>
              </c:strCache>
            </c:strRef>
          </c:tx>
          <c:spPr>
            <a:ln w="28575" cap="rnd">
              <a:solidFill>
                <a:schemeClr val="accent2"/>
              </a:solidFill>
              <a:round/>
            </a:ln>
            <a:effectLst/>
          </c:spPr>
          <c:marker>
            <c:symbol val="none"/>
          </c:marker>
          <c:cat>
            <c:strRef>
              <c:f>TOTALS!$A$3:$A$12</c:f>
              <c:strCache>
                <c:ptCount val="9"/>
                <c:pt idx="0">
                  <c:v>ALLSTATE</c:v>
                </c:pt>
                <c:pt idx="1">
                  <c:v>GRANGE</c:v>
                </c:pt>
                <c:pt idx="2">
                  <c:v>KENTUCKY FARM BUREAU</c:v>
                </c:pt>
                <c:pt idx="3">
                  <c:v>LIBERTY MUTUAL/STATE AUTO</c:v>
                </c:pt>
                <c:pt idx="4">
                  <c:v>NATIONWIDE</c:v>
                </c:pt>
                <c:pt idx="5">
                  <c:v>PROGRESSIVE</c:v>
                </c:pt>
                <c:pt idx="6">
                  <c:v>SHELTER</c:v>
                </c:pt>
                <c:pt idx="7">
                  <c:v>STATE FARM</c:v>
                </c:pt>
                <c:pt idx="8">
                  <c:v>TRAVELERS</c:v>
                </c:pt>
              </c:strCache>
            </c:strRef>
          </c:cat>
          <c:val>
            <c:numRef>
              <c:f>TOTALS!$C$3:$C$12</c:f>
              <c:numCache>
                <c:formatCode>0.0%</c:formatCode>
                <c:ptCount val="9"/>
                <c:pt idx="0">
                  <c:v>0.11620294599018004</c:v>
                </c:pt>
                <c:pt idx="1">
                  <c:v>1.4729950900163666E-2</c:v>
                </c:pt>
                <c:pt idx="2">
                  <c:v>0.220949263502455</c:v>
                </c:pt>
                <c:pt idx="3">
                  <c:v>0.15057283142389524</c:v>
                </c:pt>
                <c:pt idx="4">
                  <c:v>2.4549918166939442E-2</c:v>
                </c:pt>
                <c:pt idx="5">
                  <c:v>0.10965630114566285</c:v>
                </c:pt>
                <c:pt idx="6">
                  <c:v>2.4549918166939442E-2</c:v>
                </c:pt>
                <c:pt idx="7">
                  <c:v>0.28968903436988541</c:v>
                </c:pt>
                <c:pt idx="8">
                  <c:v>4.9099836333878884E-2</c:v>
                </c:pt>
              </c:numCache>
            </c:numRef>
          </c:val>
          <c:smooth val="0"/>
          <c:extLst>
            <c:ext xmlns:c16="http://schemas.microsoft.com/office/drawing/2014/chart" uri="{C3380CC4-5D6E-409C-BE32-E72D297353CC}">
              <c16:uniqueId val="{00000001-5C10-45F3-A50C-3D62188639A8}"/>
            </c:ext>
          </c:extLst>
        </c:ser>
        <c:dLbls>
          <c:showLegendKey val="0"/>
          <c:showVal val="0"/>
          <c:showCatName val="0"/>
          <c:showSerName val="0"/>
          <c:showPercent val="0"/>
          <c:showBubbleSize val="0"/>
        </c:dLbls>
        <c:marker val="1"/>
        <c:smooth val="0"/>
        <c:axId val="1335441952"/>
        <c:axId val="1335444352"/>
      </c:lineChart>
      <c:catAx>
        <c:axId val="133543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5462112"/>
        <c:crosses val="autoZero"/>
        <c:auto val="1"/>
        <c:lblAlgn val="ctr"/>
        <c:lblOffset val="100"/>
        <c:noMultiLvlLbl val="0"/>
      </c:catAx>
      <c:valAx>
        <c:axId val="1335462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5435712"/>
        <c:crosses val="autoZero"/>
        <c:crossBetween val="between"/>
      </c:valAx>
      <c:valAx>
        <c:axId val="1335444352"/>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5441952"/>
        <c:crosses val="max"/>
        <c:crossBetween val="between"/>
      </c:valAx>
      <c:catAx>
        <c:axId val="1335441952"/>
        <c:scaling>
          <c:orientation val="minMax"/>
        </c:scaling>
        <c:delete val="1"/>
        <c:axPos val="b"/>
        <c:numFmt formatCode="General" sourceLinked="1"/>
        <c:majorTickMark val="none"/>
        <c:minorTickMark val="none"/>
        <c:tickLblPos val="nextTo"/>
        <c:crossAx val="133544435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Sheet1!$Z$4</c:f>
              <c:strCache>
                <c:ptCount val="1"/>
                <c:pt idx="0">
                  <c:v>Closed Claims</c:v>
                </c:pt>
              </c:strCache>
            </c:strRef>
          </c:tx>
          <c:spPr>
            <a:solidFill>
              <a:schemeClr val="accent1"/>
            </a:solidFill>
            <a:ln>
              <a:noFill/>
            </a:ln>
            <a:effectLst/>
          </c:spPr>
          <c:invertIfNegative val="0"/>
          <c:cat>
            <c:strRef>
              <c:f>Sheet1!$AO$3:$AS$3</c:f>
              <c:strCache>
                <c:ptCount val="5"/>
                <c:pt idx="0">
                  <c:v>2020</c:v>
                </c:pt>
                <c:pt idx="1">
                  <c:v>2021</c:v>
                </c:pt>
                <c:pt idx="2">
                  <c:v>2022</c:v>
                </c:pt>
                <c:pt idx="3">
                  <c:v>2023</c:v>
                </c:pt>
                <c:pt idx="4">
                  <c:v>2024 Proj</c:v>
                </c:pt>
              </c:strCache>
              <c:extLst/>
            </c:strRef>
          </c:cat>
          <c:val>
            <c:numRef>
              <c:f>Sheet1!$AO$4:$AS$4</c:f>
              <c:numCache>
                <c:formatCode>#,##0</c:formatCode>
                <c:ptCount val="5"/>
                <c:pt idx="0">
                  <c:v>965</c:v>
                </c:pt>
                <c:pt idx="1">
                  <c:v>1185</c:v>
                </c:pt>
                <c:pt idx="2">
                  <c:v>751</c:v>
                </c:pt>
                <c:pt idx="3">
                  <c:v>777</c:v>
                </c:pt>
                <c:pt idx="4">
                  <c:v>834.09090909090912</c:v>
                </c:pt>
              </c:numCache>
              <c:extLst/>
            </c:numRef>
          </c:val>
          <c:extLst>
            <c:ext xmlns:c16="http://schemas.microsoft.com/office/drawing/2014/chart" uri="{C3380CC4-5D6E-409C-BE32-E72D297353CC}">
              <c16:uniqueId val="{00000000-B9DE-46BE-A24C-F33B8A38FA70}"/>
            </c:ext>
          </c:extLst>
        </c:ser>
        <c:ser>
          <c:idx val="1"/>
          <c:order val="1"/>
          <c:tx>
            <c:strRef>
              <c:f>Sheet1!$Z$5</c:f>
              <c:strCache>
                <c:ptCount val="1"/>
                <c:pt idx="0">
                  <c:v>Open Claims</c:v>
                </c:pt>
              </c:strCache>
            </c:strRef>
          </c:tx>
          <c:spPr>
            <a:solidFill>
              <a:schemeClr val="accent2"/>
            </a:solidFill>
            <a:ln>
              <a:noFill/>
            </a:ln>
            <a:effectLst/>
          </c:spPr>
          <c:invertIfNegative val="0"/>
          <c:cat>
            <c:strRef>
              <c:f>Sheet1!$AO$3:$AS$3</c:f>
              <c:strCache>
                <c:ptCount val="5"/>
                <c:pt idx="0">
                  <c:v>2020</c:v>
                </c:pt>
                <c:pt idx="1">
                  <c:v>2021</c:v>
                </c:pt>
                <c:pt idx="2">
                  <c:v>2022</c:v>
                </c:pt>
                <c:pt idx="3">
                  <c:v>2023</c:v>
                </c:pt>
                <c:pt idx="4">
                  <c:v>2024 Proj</c:v>
                </c:pt>
              </c:strCache>
              <c:extLst/>
            </c:strRef>
          </c:cat>
          <c:val>
            <c:numRef>
              <c:f>Sheet1!$AO$5:$AS$5</c:f>
              <c:numCache>
                <c:formatCode>#,##0</c:formatCode>
                <c:ptCount val="5"/>
                <c:pt idx="0">
                  <c:v>659</c:v>
                </c:pt>
                <c:pt idx="1">
                  <c:v>698</c:v>
                </c:pt>
                <c:pt idx="2">
                  <c:v>574</c:v>
                </c:pt>
                <c:pt idx="3">
                  <c:v>475</c:v>
                </c:pt>
                <c:pt idx="4">
                  <c:v>675.36363636363637</c:v>
                </c:pt>
              </c:numCache>
              <c:extLst/>
            </c:numRef>
          </c:val>
          <c:extLst>
            <c:ext xmlns:c16="http://schemas.microsoft.com/office/drawing/2014/chart" uri="{C3380CC4-5D6E-409C-BE32-E72D297353CC}">
              <c16:uniqueId val="{00000001-B9DE-46BE-A24C-F33B8A38FA70}"/>
            </c:ext>
          </c:extLst>
        </c:ser>
        <c:ser>
          <c:idx val="2"/>
          <c:order val="2"/>
          <c:tx>
            <c:strRef>
              <c:f>Sheet1!$Z$6</c:f>
              <c:strCache>
                <c:ptCount val="1"/>
                <c:pt idx="0">
                  <c:v>New Claims</c:v>
                </c:pt>
              </c:strCache>
            </c:strRef>
          </c:tx>
          <c:spPr>
            <a:solidFill>
              <a:schemeClr val="accent3"/>
            </a:solidFill>
            <a:ln>
              <a:noFill/>
            </a:ln>
            <a:effectLst/>
          </c:spPr>
          <c:invertIfNegative val="0"/>
          <c:cat>
            <c:strRef>
              <c:f>Sheet1!$AO$3:$AS$3</c:f>
              <c:strCache>
                <c:ptCount val="5"/>
                <c:pt idx="0">
                  <c:v>2020</c:v>
                </c:pt>
                <c:pt idx="1">
                  <c:v>2021</c:v>
                </c:pt>
                <c:pt idx="2">
                  <c:v>2022</c:v>
                </c:pt>
                <c:pt idx="3">
                  <c:v>2023</c:v>
                </c:pt>
                <c:pt idx="4">
                  <c:v>2024 Proj</c:v>
                </c:pt>
              </c:strCache>
              <c:extLst/>
            </c:strRef>
          </c:cat>
          <c:val>
            <c:numRef>
              <c:f>Sheet1!$AO$6:$AS$6</c:f>
              <c:numCache>
                <c:formatCode>#,##0</c:formatCode>
                <c:ptCount val="5"/>
                <c:pt idx="0">
                  <c:v>794</c:v>
                </c:pt>
                <c:pt idx="1">
                  <c:v>736</c:v>
                </c:pt>
                <c:pt idx="2">
                  <c:v>745</c:v>
                </c:pt>
                <c:pt idx="3">
                  <c:v>818</c:v>
                </c:pt>
                <c:pt idx="4">
                  <c:v>648</c:v>
                </c:pt>
              </c:numCache>
              <c:extLst/>
            </c:numRef>
          </c:val>
          <c:extLst>
            <c:ext xmlns:c16="http://schemas.microsoft.com/office/drawing/2014/chart" uri="{C3380CC4-5D6E-409C-BE32-E72D297353CC}">
              <c16:uniqueId val="{00000002-B9DE-46BE-A24C-F33B8A38FA70}"/>
            </c:ext>
          </c:extLst>
        </c:ser>
        <c:dLbls>
          <c:showLegendKey val="0"/>
          <c:showVal val="0"/>
          <c:showCatName val="0"/>
          <c:showSerName val="0"/>
          <c:showPercent val="0"/>
          <c:showBubbleSize val="0"/>
        </c:dLbls>
        <c:gapWidth val="150"/>
        <c:axId val="232442280"/>
        <c:axId val="232442672"/>
      </c:barChart>
      <c:catAx>
        <c:axId val="232442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2442672"/>
        <c:crosses val="autoZero"/>
        <c:auto val="1"/>
        <c:lblAlgn val="ctr"/>
        <c:lblOffset val="100"/>
        <c:noMultiLvlLbl val="0"/>
      </c:catAx>
      <c:valAx>
        <c:axId val="232442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2442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Sheet1!$B$66</c:f>
              <c:strCache>
                <c:ptCount val="1"/>
                <c:pt idx="0">
                  <c:v>Benefits Paid</c:v>
                </c:pt>
              </c:strCache>
            </c:strRef>
          </c:tx>
          <c:invertIfNegative val="0"/>
          <c:cat>
            <c:strRef>
              <c:f>(Sheet1!$J$65:$K$65,Sheet1!$Q$65:$U$65)</c:f>
              <c:strCache>
                <c:ptCount val="5"/>
                <c:pt idx="0">
                  <c:v>2020</c:v>
                </c:pt>
                <c:pt idx="1">
                  <c:v>2021</c:v>
                </c:pt>
                <c:pt idx="2">
                  <c:v>2022</c:v>
                </c:pt>
                <c:pt idx="3">
                  <c:v>2023</c:v>
                </c:pt>
                <c:pt idx="4">
                  <c:v>2024 Through 7/31</c:v>
                </c:pt>
              </c:strCache>
              <c:extLst/>
            </c:strRef>
          </c:cat>
          <c:val>
            <c:numRef>
              <c:f>(Sheet1!$J$66:$K$66,Sheet1!$Q$66:$U$66)</c:f>
              <c:numCache>
                <c:formatCode>"$"#,##0</c:formatCode>
                <c:ptCount val="5"/>
                <c:pt idx="0">
                  <c:v>4463435.42</c:v>
                </c:pt>
                <c:pt idx="1">
                  <c:v>3204102.42</c:v>
                </c:pt>
                <c:pt idx="2">
                  <c:v>2529877.9</c:v>
                </c:pt>
                <c:pt idx="3">
                  <c:v>3106383.57</c:v>
                </c:pt>
                <c:pt idx="4">
                  <c:v>1898792.49</c:v>
                </c:pt>
              </c:numCache>
              <c:extLst/>
            </c:numRef>
          </c:val>
          <c:extLst>
            <c:ext xmlns:c16="http://schemas.microsoft.com/office/drawing/2014/chart" uri="{C3380CC4-5D6E-409C-BE32-E72D297353CC}">
              <c16:uniqueId val="{00000000-C45C-489D-9B3F-7E0FBC594B3D}"/>
            </c:ext>
          </c:extLst>
        </c:ser>
        <c:ser>
          <c:idx val="1"/>
          <c:order val="1"/>
          <c:tx>
            <c:strRef>
              <c:f>Sheet1!$B$67</c:f>
              <c:strCache>
                <c:ptCount val="1"/>
                <c:pt idx="0">
                  <c:v>Fees </c:v>
                </c:pt>
              </c:strCache>
            </c:strRef>
          </c:tx>
          <c:invertIfNegative val="0"/>
          <c:cat>
            <c:strRef>
              <c:f>(Sheet1!$J$65:$K$65,Sheet1!$Q$65:$U$65)</c:f>
              <c:strCache>
                <c:ptCount val="5"/>
                <c:pt idx="0">
                  <c:v>2020</c:v>
                </c:pt>
                <c:pt idx="1">
                  <c:v>2021</c:v>
                </c:pt>
                <c:pt idx="2">
                  <c:v>2022</c:v>
                </c:pt>
                <c:pt idx="3">
                  <c:v>2023</c:v>
                </c:pt>
                <c:pt idx="4">
                  <c:v>2024 Through 7/31</c:v>
                </c:pt>
              </c:strCache>
              <c:extLst/>
            </c:strRef>
          </c:cat>
          <c:val>
            <c:numRef>
              <c:f>(Sheet1!$J$67:$K$67,Sheet1!$Q$67:$U$67)</c:f>
              <c:numCache>
                <c:formatCode>"$"#,##0</c:formatCode>
                <c:ptCount val="5"/>
                <c:pt idx="0">
                  <c:v>573580.72</c:v>
                </c:pt>
                <c:pt idx="1">
                  <c:v>414601.48</c:v>
                </c:pt>
                <c:pt idx="2">
                  <c:v>344384.34</c:v>
                </c:pt>
                <c:pt idx="3">
                  <c:v>451775.08</c:v>
                </c:pt>
                <c:pt idx="4">
                  <c:v>345366.45</c:v>
                </c:pt>
              </c:numCache>
              <c:extLst/>
            </c:numRef>
          </c:val>
          <c:extLst>
            <c:ext xmlns:c16="http://schemas.microsoft.com/office/drawing/2014/chart" uri="{C3380CC4-5D6E-409C-BE32-E72D297353CC}">
              <c16:uniqueId val="{00000001-C45C-489D-9B3F-7E0FBC594B3D}"/>
            </c:ext>
          </c:extLst>
        </c:ser>
        <c:ser>
          <c:idx val="2"/>
          <c:order val="2"/>
          <c:tx>
            <c:strRef>
              <c:f>Sheet1!$B$68</c:f>
              <c:strCache>
                <c:ptCount val="1"/>
                <c:pt idx="0">
                  <c:v>Allocated Costs</c:v>
                </c:pt>
              </c:strCache>
            </c:strRef>
          </c:tx>
          <c:invertIfNegative val="0"/>
          <c:cat>
            <c:strRef>
              <c:f>(Sheet1!$J$65:$K$65,Sheet1!$Q$65:$U$65)</c:f>
              <c:strCache>
                <c:ptCount val="5"/>
                <c:pt idx="0">
                  <c:v>2020</c:v>
                </c:pt>
                <c:pt idx="1">
                  <c:v>2021</c:v>
                </c:pt>
                <c:pt idx="2">
                  <c:v>2022</c:v>
                </c:pt>
                <c:pt idx="3">
                  <c:v>2023</c:v>
                </c:pt>
                <c:pt idx="4">
                  <c:v>2024 Through 7/31</c:v>
                </c:pt>
              </c:strCache>
              <c:extLst/>
            </c:strRef>
          </c:cat>
          <c:val>
            <c:numRef>
              <c:f>(Sheet1!$J$68:$K$68,Sheet1!$Q$68:$U$68)</c:f>
              <c:numCache>
                <c:formatCode>"$"#,##0</c:formatCode>
                <c:ptCount val="5"/>
                <c:pt idx="0">
                  <c:v>45318.03</c:v>
                </c:pt>
                <c:pt idx="1">
                  <c:v>42736.9</c:v>
                </c:pt>
                <c:pt idx="2">
                  <c:v>41137.49</c:v>
                </c:pt>
                <c:pt idx="3">
                  <c:v>42286.31</c:v>
                </c:pt>
                <c:pt idx="4">
                  <c:v>55400.04</c:v>
                </c:pt>
              </c:numCache>
              <c:extLst/>
            </c:numRef>
          </c:val>
          <c:extLst>
            <c:ext xmlns:c16="http://schemas.microsoft.com/office/drawing/2014/chart" uri="{C3380CC4-5D6E-409C-BE32-E72D297353CC}">
              <c16:uniqueId val="{00000002-C45C-489D-9B3F-7E0FBC594B3D}"/>
            </c:ext>
          </c:extLst>
        </c:ser>
        <c:dLbls>
          <c:showLegendKey val="0"/>
          <c:showVal val="0"/>
          <c:showCatName val="0"/>
          <c:showSerName val="0"/>
          <c:showPercent val="0"/>
          <c:showBubbleSize val="0"/>
        </c:dLbls>
        <c:gapWidth val="95"/>
        <c:overlap val="100"/>
        <c:axId val="236386136"/>
        <c:axId val="236386528"/>
      </c:barChart>
      <c:catAx>
        <c:axId val="236386136"/>
        <c:scaling>
          <c:orientation val="minMax"/>
        </c:scaling>
        <c:delete val="0"/>
        <c:axPos val="b"/>
        <c:numFmt formatCode="General" sourceLinked="0"/>
        <c:majorTickMark val="none"/>
        <c:minorTickMark val="none"/>
        <c:tickLblPos val="nextTo"/>
        <c:crossAx val="236386528"/>
        <c:crosses val="autoZero"/>
        <c:auto val="1"/>
        <c:lblAlgn val="ctr"/>
        <c:lblOffset val="100"/>
        <c:noMultiLvlLbl val="0"/>
      </c:catAx>
      <c:valAx>
        <c:axId val="236386528"/>
        <c:scaling>
          <c:orientation val="minMax"/>
        </c:scaling>
        <c:delete val="0"/>
        <c:axPos val="l"/>
        <c:majorGridlines/>
        <c:numFmt formatCode="&quot;$&quot;#,##0" sourceLinked="1"/>
        <c:majorTickMark val="none"/>
        <c:minorTickMark val="none"/>
        <c:tickLblPos val="nextTo"/>
        <c:crossAx val="23638613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64556956577652"/>
          <c:y val="0.20456703203215273"/>
          <c:w val="0.88133001251675624"/>
          <c:h val="0.49321526743891148"/>
        </c:manualLayout>
      </c:layout>
      <c:barChart>
        <c:barDir val="col"/>
        <c:grouping val="clustered"/>
        <c:varyColors val="0"/>
        <c:ser>
          <c:idx val="0"/>
          <c:order val="0"/>
          <c:tx>
            <c:strRef>
              <c:f>Sheet1!$B$70</c:f>
              <c:strCache>
                <c:ptCount val="1"/>
                <c:pt idx="0">
                  <c:v>Subrogation </c:v>
                </c:pt>
              </c:strCache>
            </c:strRef>
          </c:tx>
          <c:invertIfNegative val="0"/>
          <c:cat>
            <c:strRef>
              <c:f>(Sheet1!$J$74:$K$74,Sheet1!$Q$74:$U$74)</c:f>
              <c:strCache>
                <c:ptCount val="5"/>
                <c:pt idx="0">
                  <c:v>2020</c:v>
                </c:pt>
                <c:pt idx="1">
                  <c:v>2021</c:v>
                </c:pt>
                <c:pt idx="2">
                  <c:v>2022</c:v>
                </c:pt>
                <c:pt idx="3">
                  <c:v>2023</c:v>
                </c:pt>
                <c:pt idx="4">
                  <c:v>2024 Through 7/31</c:v>
                </c:pt>
              </c:strCache>
              <c:extLst/>
            </c:strRef>
          </c:cat>
          <c:val>
            <c:numRef>
              <c:f>(Sheet1!$J$70:$K$70,Sheet1!$Q$70:$U$70)</c:f>
              <c:numCache>
                <c:formatCode>"$"#,##0</c:formatCode>
                <c:ptCount val="5"/>
                <c:pt idx="0">
                  <c:v>2371000.2999999998</c:v>
                </c:pt>
                <c:pt idx="1">
                  <c:v>1846244.96</c:v>
                </c:pt>
                <c:pt idx="2">
                  <c:v>1292555.79</c:v>
                </c:pt>
                <c:pt idx="3">
                  <c:v>1520649.64</c:v>
                </c:pt>
                <c:pt idx="4">
                  <c:v>856443.89</c:v>
                </c:pt>
              </c:numCache>
              <c:extLst/>
            </c:numRef>
          </c:val>
          <c:extLst>
            <c:ext xmlns:c16="http://schemas.microsoft.com/office/drawing/2014/chart" uri="{C3380CC4-5D6E-409C-BE32-E72D297353CC}">
              <c16:uniqueId val="{00000000-49C8-4F98-B644-F01430E69EF3}"/>
            </c:ext>
          </c:extLst>
        </c:ser>
        <c:ser>
          <c:idx val="1"/>
          <c:order val="1"/>
          <c:tx>
            <c:strRef>
              <c:f>Sheet1!$B$71</c:f>
              <c:strCache>
                <c:ptCount val="1"/>
                <c:pt idx="0">
                  <c:v>Fees and Costs</c:v>
                </c:pt>
              </c:strCache>
            </c:strRef>
          </c:tx>
          <c:invertIfNegative val="0"/>
          <c:cat>
            <c:strRef>
              <c:f>(Sheet1!$J$74:$K$74,Sheet1!$Q$74:$U$74)</c:f>
              <c:strCache>
                <c:ptCount val="5"/>
                <c:pt idx="0">
                  <c:v>2020</c:v>
                </c:pt>
                <c:pt idx="1">
                  <c:v>2021</c:v>
                </c:pt>
                <c:pt idx="2">
                  <c:v>2022</c:v>
                </c:pt>
                <c:pt idx="3">
                  <c:v>2023</c:v>
                </c:pt>
                <c:pt idx="4">
                  <c:v>2024 Through 7/31</c:v>
                </c:pt>
              </c:strCache>
              <c:extLst/>
            </c:strRef>
          </c:cat>
          <c:val>
            <c:numRef>
              <c:f>(Sheet1!$J$71:$K$71,Sheet1!$Q$71:$U$71)</c:f>
              <c:numCache>
                <c:formatCode>"$"#,##0</c:formatCode>
                <c:ptCount val="5"/>
                <c:pt idx="0">
                  <c:v>463704.9</c:v>
                </c:pt>
                <c:pt idx="1">
                  <c:v>361446.77</c:v>
                </c:pt>
                <c:pt idx="2">
                  <c:v>270300.09000000003</c:v>
                </c:pt>
                <c:pt idx="3">
                  <c:v>256904.58</c:v>
                </c:pt>
                <c:pt idx="4">
                  <c:v>131760.87</c:v>
                </c:pt>
              </c:numCache>
              <c:extLst/>
            </c:numRef>
          </c:val>
          <c:extLst>
            <c:ext xmlns:c16="http://schemas.microsoft.com/office/drawing/2014/chart" uri="{C3380CC4-5D6E-409C-BE32-E72D297353CC}">
              <c16:uniqueId val="{00000001-49C8-4F98-B644-F01430E69EF3}"/>
            </c:ext>
          </c:extLst>
        </c:ser>
        <c:ser>
          <c:idx val="2"/>
          <c:order val="2"/>
          <c:tx>
            <c:strRef>
              <c:f>Sheet1!$B$72</c:f>
              <c:strCache>
                <c:ptCount val="1"/>
                <c:pt idx="0">
                  <c:v>Net Subrogation</c:v>
                </c:pt>
              </c:strCache>
            </c:strRef>
          </c:tx>
          <c:invertIfNegative val="0"/>
          <c:cat>
            <c:strRef>
              <c:f>(Sheet1!$J$74:$K$74,Sheet1!$Q$74:$U$74)</c:f>
              <c:strCache>
                <c:ptCount val="5"/>
                <c:pt idx="0">
                  <c:v>2020</c:v>
                </c:pt>
                <c:pt idx="1">
                  <c:v>2021</c:v>
                </c:pt>
                <c:pt idx="2">
                  <c:v>2022</c:v>
                </c:pt>
                <c:pt idx="3">
                  <c:v>2023</c:v>
                </c:pt>
                <c:pt idx="4">
                  <c:v>2024 Through 7/31</c:v>
                </c:pt>
              </c:strCache>
              <c:extLst/>
            </c:strRef>
          </c:cat>
          <c:val>
            <c:numRef>
              <c:f>(Sheet1!$J$72:$K$72,Sheet1!$Q$72:$U$72)</c:f>
              <c:numCache>
                <c:formatCode>"$"#,##0</c:formatCode>
                <c:ptCount val="5"/>
                <c:pt idx="0">
                  <c:v>1907295.4</c:v>
                </c:pt>
                <c:pt idx="1">
                  <c:v>1484798.19</c:v>
                </c:pt>
                <c:pt idx="2">
                  <c:v>1022255.7</c:v>
                </c:pt>
                <c:pt idx="3">
                  <c:v>1263745.0599999998</c:v>
                </c:pt>
                <c:pt idx="4">
                  <c:v>724683.02</c:v>
                </c:pt>
              </c:numCache>
              <c:extLst/>
            </c:numRef>
          </c:val>
          <c:extLst>
            <c:ext xmlns:c16="http://schemas.microsoft.com/office/drawing/2014/chart" uri="{C3380CC4-5D6E-409C-BE32-E72D297353CC}">
              <c16:uniqueId val="{00000002-49C8-4F98-B644-F01430E69EF3}"/>
            </c:ext>
          </c:extLst>
        </c:ser>
        <c:dLbls>
          <c:showLegendKey val="0"/>
          <c:showVal val="0"/>
          <c:showCatName val="0"/>
          <c:showSerName val="0"/>
          <c:showPercent val="0"/>
          <c:showBubbleSize val="0"/>
        </c:dLbls>
        <c:gapWidth val="150"/>
        <c:axId val="235722336"/>
        <c:axId val="235721944"/>
      </c:barChart>
      <c:catAx>
        <c:axId val="235722336"/>
        <c:scaling>
          <c:orientation val="minMax"/>
        </c:scaling>
        <c:delete val="0"/>
        <c:axPos val="b"/>
        <c:numFmt formatCode="General" sourceLinked="1"/>
        <c:majorTickMark val="none"/>
        <c:minorTickMark val="none"/>
        <c:tickLblPos val="nextTo"/>
        <c:crossAx val="235721944"/>
        <c:crosses val="autoZero"/>
        <c:auto val="1"/>
        <c:lblAlgn val="ctr"/>
        <c:lblOffset val="100"/>
        <c:noMultiLvlLbl val="0"/>
      </c:catAx>
      <c:valAx>
        <c:axId val="235721944"/>
        <c:scaling>
          <c:orientation val="minMax"/>
        </c:scaling>
        <c:delete val="0"/>
        <c:axPos val="l"/>
        <c:majorGridlines/>
        <c:numFmt formatCode="&quot;$&quot;#,##0" sourceLinked="1"/>
        <c:majorTickMark val="none"/>
        <c:minorTickMark val="none"/>
        <c:tickLblPos val="nextTo"/>
        <c:crossAx val="23572233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Sheet1!$B$75</c:f>
              <c:strCache>
                <c:ptCount val="1"/>
                <c:pt idx="0">
                  <c:v>Total Paid</c:v>
                </c:pt>
              </c:strCache>
            </c:strRef>
          </c:tx>
          <c:invertIfNegative val="0"/>
          <c:cat>
            <c:strRef>
              <c:f>(Sheet1!$J$77:$K$77,Sheet1!$Q$77:$U$77)</c:f>
              <c:strCache>
                <c:ptCount val="5"/>
                <c:pt idx="0">
                  <c:v>2020</c:v>
                </c:pt>
                <c:pt idx="1">
                  <c:v>2021</c:v>
                </c:pt>
                <c:pt idx="2">
                  <c:v>2022</c:v>
                </c:pt>
                <c:pt idx="3">
                  <c:v>2023</c:v>
                </c:pt>
                <c:pt idx="4">
                  <c:v>2024 Through 7/31</c:v>
                </c:pt>
              </c:strCache>
              <c:extLst/>
            </c:strRef>
          </c:cat>
          <c:val>
            <c:numRef>
              <c:f>(Sheet1!$J$75:$K$75,Sheet1!$Q$75:$U$75)</c:f>
              <c:numCache>
                <c:formatCode>"$"#,##0</c:formatCode>
                <c:ptCount val="5"/>
                <c:pt idx="0">
                  <c:v>5082334.17</c:v>
                </c:pt>
                <c:pt idx="1">
                  <c:v>3661440.8</c:v>
                </c:pt>
                <c:pt idx="2">
                  <c:v>2915399.73</c:v>
                </c:pt>
                <c:pt idx="3">
                  <c:v>3600444.96</c:v>
                </c:pt>
                <c:pt idx="4">
                  <c:v>2299558.98</c:v>
                </c:pt>
              </c:numCache>
              <c:extLst/>
            </c:numRef>
          </c:val>
          <c:extLst>
            <c:ext xmlns:c16="http://schemas.microsoft.com/office/drawing/2014/chart" uri="{C3380CC4-5D6E-409C-BE32-E72D297353CC}">
              <c16:uniqueId val="{00000000-AC2A-4E21-895B-7C75DAA94473}"/>
            </c:ext>
          </c:extLst>
        </c:ser>
        <c:ser>
          <c:idx val="1"/>
          <c:order val="1"/>
          <c:tx>
            <c:strRef>
              <c:f>Sheet1!$B$76</c:f>
              <c:strCache>
                <c:ptCount val="1"/>
                <c:pt idx="0">
                  <c:v>Net Paid</c:v>
                </c:pt>
              </c:strCache>
            </c:strRef>
          </c:tx>
          <c:invertIfNegative val="0"/>
          <c:cat>
            <c:strRef>
              <c:f>(Sheet1!$J$77:$K$77,Sheet1!$Q$77:$U$77)</c:f>
              <c:strCache>
                <c:ptCount val="5"/>
                <c:pt idx="0">
                  <c:v>2020</c:v>
                </c:pt>
                <c:pt idx="1">
                  <c:v>2021</c:v>
                </c:pt>
                <c:pt idx="2">
                  <c:v>2022</c:v>
                </c:pt>
                <c:pt idx="3">
                  <c:v>2023</c:v>
                </c:pt>
                <c:pt idx="4">
                  <c:v>2024 Through 7/31</c:v>
                </c:pt>
              </c:strCache>
              <c:extLst/>
            </c:strRef>
          </c:cat>
          <c:val>
            <c:numRef>
              <c:f>(Sheet1!$J$76:$K$76,Sheet1!$Q$76:$U$76)</c:f>
              <c:numCache>
                <c:formatCode>"$"#,##0</c:formatCode>
                <c:ptCount val="5"/>
                <c:pt idx="0">
                  <c:v>3175038.77</c:v>
                </c:pt>
                <c:pt idx="1">
                  <c:v>2176642.61</c:v>
                </c:pt>
                <c:pt idx="2">
                  <c:v>1893144.03</c:v>
                </c:pt>
                <c:pt idx="3">
                  <c:v>2336699.9000000004</c:v>
                </c:pt>
                <c:pt idx="4">
                  <c:v>1574875.96</c:v>
                </c:pt>
              </c:numCache>
              <c:extLst/>
            </c:numRef>
          </c:val>
          <c:extLst>
            <c:ext xmlns:c16="http://schemas.microsoft.com/office/drawing/2014/chart" uri="{C3380CC4-5D6E-409C-BE32-E72D297353CC}">
              <c16:uniqueId val="{00000001-AC2A-4E21-895B-7C75DAA94473}"/>
            </c:ext>
          </c:extLst>
        </c:ser>
        <c:dLbls>
          <c:showLegendKey val="0"/>
          <c:showVal val="0"/>
          <c:showCatName val="0"/>
          <c:showSerName val="0"/>
          <c:showPercent val="0"/>
          <c:showBubbleSize val="0"/>
        </c:dLbls>
        <c:gapWidth val="150"/>
        <c:axId val="236389272"/>
        <c:axId val="236389664"/>
      </c:barChart>
      <c:catAx>
        <c:axId val="236389272"/>
        <c:scaling>
          <c:orientation val="minMax"/>
        </c:scaling>
        <c:delete val="0"/>
        <c:axPos val="b"/>
        <c:numFmt formatCode="General" sourceLinked="0"/>
        <c:majorTickMark val="none"/>
        <c:minorTickMark val="none"/>
        <c:tickLblPos val="nextTo"/>
        <c:crossAx val="236389664"/>
        <c:crosses val="autoZero"/>
        <c:auto val="1"/>
        <c:lblAlgn val="ctr"/>
        <c:lblOffset val="100"/>
        <c:noMultiLvlLbl val="0"/>
      </c:catAx>
      <c:valAx>
        <c:axId val="236389664"/>
        <c:scaling>
          <c:orientation val="minMax"/>
        </c:scaling>
        <c:delete val="0"/>
        <c:axPos val="l"/>
        <c:majorGridlines/>
        <c:numFmt formatCode="&quot;$&quot;#,##0" sourceLinked="1"/>
        <c:majorTickMark val="none"/>
        <c:minorTickMark val="none"/>
        <c:tickLblPos val="nextTo"/>
        <c:crossAx val="236389272"/>
        <c:crosses val="autoZero"/>
        <c:crossBetween val="between"/>
      </c:valAx>
      <c:dTable>
        <c:showHorzBorder val="1"/>
        <c:showVertBorder val="1"/>
        <c:showOutline val="1"/>
        <c:showKeys val="1"/>
      </c:dTable>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Assessment History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spPr>
            <a:solidFill>
              <a:schemeClr val="accent2"/>
            </a:solidFill>
            <a:ln>
              <a:noFill/>
            </a:ln>
            <a:effectLst/>
          </c:spPr>
          <c:invertIfNegative val="0"/>
          <c:cat>
            <c:numRef>
              <c:f>Sheet1!$O$46:$O$51</c:f>
              <c:numCache>
                <c:formatCode>General</c:formatCode>
                <c:ptCount val="6"/>
                <c:pt idx="0">
                  <c:v>2020</c:v>
                </c:pt>
                <c:pt idx="1">
                  <c:v>2021</c:v>
                </c:pt>
                <c:pt idx="2">
                  <c:v>2022</c:v>
                </c:pt>
                <c:pt idx="3">
                  <c:v>2023</c:v>
                </c:pt>
                <c:pt idx="4">
                  <c:v>2024</c:v>
                </c:pt>
                <c:pt idx="5">
                  <c:v>2025</c:v>
                </c:pt>
              </c:numCache>
              <c:extLst/>
            </c:numRef>
          </c:cat>
          <c:val>
            <c:numRef>
              <c:f>Sheet1!$W$46:$W$51</c:f>
              <c:numCache>
                <c:formatCode>#,##0</c:formatCode>
                <c:ptCount val="6"/>
                <c:pt idx="0">
                  <c:v>4004483</c:v>
                </c:pt>
                <c:pt idx="1">
                  <c:v>3280483</c:v>
                </c:pt>
                <c:pt idx="2">
                  <c:v>2468561</c:v>
                </c:pt>
                <c:pt idx="3">
                  <c:v>1736387</c:v>
                </c:pt>
                <c:pt idx="4">
                  <c:v>3344615</c:v>
                </c:pt>
                <c:pt idx="5">
                  <c:v>3926038.4286298524</c:v>
                </c:pt>
              </c:numCache>
              <c:extLst/>
            </c:numRef>
          </c:val>
          <c:extLst>
            <c:ext xmlns:c16="http://schemas.microsoft.com/office/drawing/2014/chart" uri="{C3380CC4-5D6E-409C-BE32-E72D297353CC}">
              <c16:uniqueId val="{00000000-7C3B-4AA6-B1D2-FF43157DC367}"/>
            </c:ext>
          </c:extLst>
        </c:ser>
        <c:dLbls>
          <c:showLegendKey val="0"/>
          <c:showVal val="0"/>
          <c:showCatName val="0"/>
          <c:showSerName val="0"/>
          <c:showPercent val="0"/>
          <c:showBubbleSize val="0"/>
        </c:dLbls>
        <c:gapWidth val="219"/>
        <c:overlap val="-27"/>
        <c:axId val="234666320"/>
        <c:axId val="234668280"/>
      </c:barChart>
      <c:catAx>
        <c:axId val="23466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4668280"/>
        <c:crosses val="autoZero"/>
        <c:auto val="1"/>
        <c:lblAlgn val="ctr"/>
        <c:lblOffset val="100"/>
        <c:noMultiLvlLbl val="0"/>
      </c:catAx>
      <c:valAx>
        <c:axId val="234668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4666320"/>
        <c:crosses val="autoZero"/>
        <c:crossBetween val="between"/>
      </c:valAx>
      <c:dTable>
        <c:showHorzBorder val="1"/>
        <c:showVertBorder val="1"/>
        <c:showOutline val="1"/>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ysClr val="window" lastClr="FFFFFF"/>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0.35568</cdr:x>
      <cdr:y>0.92537</cdr:y>
    </cdr:from>
    <cdr:to>
      <cdr:x>0.42012</cdr:x>
      <cdr:y>0.95522</cdr:y>
    </cdr:to>
    <cdr:sp macro="" textlink="">
      <cdr:nvSpPr>
        <cdr:cNvPr id="2" name="TextBox 1">
          <a:extLst xmlns:a="http://schemas.openxmlformats.org/drawingml/2006/main">
            <a:ext uri="{FF2B5EF4-FFF2-40B4-BE49-F238E27FC236}">
              <a16:creationId xmlns:a16="http://schemas.microsoft.com/office/drawing/2014/main" id="{DA0FE3F6-A698-D551-728F-90A89EB688F5}"/>
            </a:ext>
          </a:extLst>
        </cdr:cNvPr>
        <cdr:cNvSpPr txBox="1"/>
      </cdr:nvSpPr>
      <cdr:spPr>
        <a:xfrm xmlns:a="http://schemas.openxmlformats.org/drawingml/2006/main">
          <a:off x="2944553" y="4724399"/>
          <a:ext cx="5334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0.35836</cdr:x>
      <cdr:y>0.91045</cdr:y>
    </cdr:from>
    <cdr:to>
      <cdr:x>0.74495</cdr:x>
      <cdr:y>0.97015</cdr:y>
    </cdr:to>
    <cdr:sp macro="" textlink="">
      <cdr:nvSpPr>
        <cdr:cNvPr id="3" name="TextBox 2">
          <a:extLst xmlns:a="http://schemas.openxmlformats.org/drawingml/2006/main">
            <a:ext uri="{FF2B5EF4-FFF2-40B4-BE49-F238E27FC236}">
              <a16:creationId xmlns:a16="http://schemas.microsoft.com/office/drawing/2014/main" id="{7BC91287-9E92-B318-8CE4-DF62EA50F51C}"/>
            </a:ext>
          </a:extLst>
        </cdr:cNvPr>
        <cdr:cNvSpPr txBox="1"/>
      </cdr:nvSpPr>
      <cdr:spPr>
        <a:xfrm xmlns:a="http://schemas.openxmlformats.org/drawingml/2006/main">
          <a:off x="2966705" y="4648199"/>
          <a:ext cx="32004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2023                                                      2024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66" tIns="46583" rIns="93166" bIns="46583" rtlCol="0"/>
          <a:lstStyle>
            <a:lvl1pPr algn="r">
              <a:defRPr sz="1200"/>
            </a:lvl1pPr>
          </a:lstStyle>
          <a:p>
            <a:fld id="{E6776AAF-07AC-4B39-B34B-E40C92D896E8}" type="datetimeFigureOut">
              <a:rPr lang="en-US" smtClean="0"/>
              <a:pPr/>
              <a:t>9/12/2024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6" tIns="46583" rIns="93166" bIns="46583" rtlCol="0" anchor="b"/>
          <a:lstStyle>
            <a:lvl1pPr algn="r">
              <a:defRPr sz="1200"/>
            </a:lvl1pPr>
          </a:lstStyle>
          <a:p>
            <a:fld id="{B8717EA7-FE5F-4221-AC09-DCBE60A64017}" type="slidenum">
              <a:rPr lang="en-US" smtClean="0"/>
              <a:pPr/>
              <a:t>‹#›</a:t>
            </a:fld>
            <a:endParaRPr lang="en-US" dirty="0"/>
          </a:p>
        </p:txBody>
      </p:sp>
    </p:spTree>
    <p:extLst>
      <p:ext uri="{BB962C8B-B14F-4D97-AF65-F5344CB8AC3E}">
        <p14:creationId xmlns:p14="http://schemas.microsoft.com/office/powerpoint/2010/main" val="2567783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BC499289-9866-4F65-900E-13D6BD3C70FA}" type="datetimeFigureOut">
              <a:rPr lang="en-US" smtClean="0"/>
              <a:pPr/>
              <a:t>9/12/2024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6" tIns="46583" rIns="93166" bIns="46583" rtlCol="0" anchor="b"/>
          <a:lstStyle>
            <a:lvl1pPr algn="r">
              <a:defRPr sz="1200"/>
            </a:lvl1pPr>
          </a:lstStyle>
          <a:p>
            <a:fld id="{CDF67174-C91F-4519-A884-8E057B5CD3AC}" type="slidenum">
              <a:rPr lang="en-US" smtClean="0"/>
              <a:pPr/>
              <a:t>‹#›</a:t>
            </a:fld>
            <a:endParaRPr lang="en-US" dirty="0"/>
          </a:p>
        </p:txBody>
      </p:sp>
    </p:spTree>
    <p:extLst>
      <p:ext uri="{BB962C8B-B14F-4D97-AF65-F5344CB8AC3E}">
        <p14:creationId xmlns:p14="http://schemas.microsoft.com/office/powerpoint/2010/main" val="3197661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a:t>
            </a:fld>
            <a:endParaRPr lang="en-US" dirty="0"/>
          </a:p>
        </p:txBody>
      </p:sp>
    </p:spTree>
    <p:extLst>
      <p:ext uri="{BB962C8B-B14F-4D97-AF65-F5344CB8AC3E}">
        <p14:creationId xmlns:p14="http://schemas.microsoft.com/office/powerpoint/2010/main" val="168891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Mark Hillis – Handout 5a.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2024 Budget – </a:t>
            </a:r>
            <a:r>
              <a:rPr lang="en-US" b="0" dirty="0">
                <a:solidFill>
                  <a:srgbClr val="FF0000"/>
                </a:solidFill>
              </a:rPr>
              <a:t>48%</a:t>
            </a:r>
            <a:r>
              <a:rPr lang="en-US" b="0" dirty="0"/>
              <a:t> of budget as of July 31</a:t>
            </a:r>
            <a:r>
              <a:rPr lang="en-US" b="0" baseline="30000" dirty="0"/>
              <a:t>st</a:t>
            </a:r>
            <a:r>
              <a:rPr lang="en-US" b="0" dirty="0"/>
              <a:t>.  Projected to come in under budget </a:t>
            </a:r>
            <a:r>
              <a:rPr lang="en-US" b="0" dirty="0">
                <a:solidFill>
                  <a:srgbClr val="FF0000"/>
                </a:solidFill>
              </a:rPr>
              <a:t>17.2%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algn="l"/>
            <a:r>
              <a:rPr lang="en-US" sz="1200" b="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Approval of 2025 budget –</a:t>
            </a:r>
            <a:r>
              <a:rPr lang="en-US" sz="1800" b="0" i="0" u="none" strike="noStrike" baseline="0" dirty="0">
                <a:solidFill>
                  <a:srgbClr val="000000"/>
                </a:solidFill>
                <a:latin typeface="Arial" panose="020B0604020202020204" pitchFamily="34" charset="0"/>
              </a:rPr>
              <a:t> $ 515,426</a:t>
            </a:r>
          </a:p>
          <a:p>
            <a:pPr marL="0" marR="0">
              <a:lnSpc>
                <a:spcPct val="107000"/>
              </a:lnSpc>
              <a:spcBef>
                <a:spcPts val="0"/>
              </a:spcBef>
              <a:spcAft>
                <a:spcPts val="0"/>
              </a:spcAft>
            </a:pP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motion to approve the budget for 2025.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second.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(Motion____________ Second _____________) 	</a:t>
            </a:r>
          </a:p>
          <a:p>
            <a:pPr marL="0" marR="0">
              <a:spcBef>
                <a:spcPts val="0"/>
              </a:spcBef>
              <a:spcAft>
                <a:spcPts val="0"/>
              </a:spcAft>
            </a:pPr>
            <a:endParaRPr lang="en-US" sz="1200" b="0" dirty="0">
              <a:solidFill>
                <a:srgbClr val="FF0000"/>
              </a:solidFill>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200" b="0" dirty="0">
                <a:solidFill>
                  <a:srgbClr val="FF0000"/>
                </a:solidFill>
                <a:effectLst/>
                <a:latin typeface="Calibri" panose="020F0502020204030204" pitchFamily="34" charset="0"/>
                <a:ea typeface="Calibri" panose="020F0502020204030204" pitchFamily="34" charset="0"/>
              </a:rPr>
              <a:t>KIAA wage budget is up approximately 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latin typeface="Calibri" panose="020F0502020204030204" pitchFamily="34" charset="0"/>
                <a:ea typeface="Calibri" panose="020F0502020204030204" pitchFamily="34" charset="0"/>
              </a:rPr>
              <a:t>KIAA’s main driver is an allotment of time (wage allocations) based upon system work being completed.</a:t>
            </a:r>
          </a:p>
          <a:p>
            <a:pPr marL="171450" marR="0" lvl="0" indent="-171450">
              <a:spcBef>
                <a:spcPts val="0"/>
              </a:spcBef>
              <a:spcAft>
                <a:spcPts val="0"/>
              </a:spcAft>
              <a:buFont typeface="Arial" panose="020B0604020202020204" pitchFamily="34" charset="0"/>
              <a:buChar char="•"/>
            </a:pPr>
            <a:r>
              <a:rPr lang="en-US" sz="1100" dirty="0">
                <a:effectLst/>
                <a:latin typeface="Calibri" panose="020F0502020204030204" pitchFamily="34" charset="0"/>
                <a:ea typeface="Times New Roman" panose="02020603050405020304" pitchFamily="18" charset="0"/>
              </a:rPr>
              <a:t>Health insurance is slightly up $2210</a:t>
            </a:r>
            <a:r>
              <a:rPr lang="en-US" sz="1100" b="1" dirty="0">
                <a:effectLst/>
                <a:latin typeface="Calibri" panose="020F0502020204030204" pitchFamily="34" charset="0"/>
                <a:ea typeface="Times New Roman" panose="02020603050405020304" pitchFamily="18" charset="0"/>
              </a:rPr>
              <a:t> </a:t>
            </a:r>
            <a:r>
              <a:rPr lang="en-US" sz="1100" dirty="0">
                <a:effectLst/>
                <a:latin typeface="Calibri" panose="020F0502020204030204" pitchFamily="34" charset="0"/>
                <a:ea typeface="Times New Roman" panose="02020603050405020304" pitchFamily="18" charset="0"/>
              </a:rPr>
              <a:t>over 2024 budget numbers.</a:t>
            </a:r>
          </a:p>
          <a:p>
            <a:pPr marL="171450" marR="0" lvl="0" indent="-171450">
              <a:spcBef>
                <a:spcPts val="0"/>
              </a:spcBef>
              <a:spcAft>
                <a:spcPts val="0"/>
              </a:spcAft>
              <a:buFont typeface="Arial" panose="020B0604020202020204" pitchFamily="34" charset="0"/>
              <a:buChar char="•"/>
            </a:pPr>
            <a:r>
              <a:rPr lang="en-US" sz="1100" dirty="0">
                <a:effectLst/>
                <a:latin typeface="Calibri" panose="020F0502020204030204" pitchFamily="34" charset="0"/>
                <a:ea typeface="Times New Roman" panose="02020603050405020304" pitchFamily="18" charset="0"/>
              </a:rPr>
              <a:t>The overall 2025 budget is up $60,641 or </a:t>
            </a:r>
            <a:r>
              <a:rPr lang="en-US" sz="1100" b="1" dirty="0">
                <a:effectLst/>
                <a:latin typeface="Calibri" panose="020F0502020204030204" pitchFamily="34" charset="0"/>
                <a:ea typeface="Times New Roman" panose="02020603050405020304" pitchFamily="18" charset="0"/>
              </a:rPr>
              <a:t>+</a:t>
            </a:r>
            <a:r>
              <a:rPr lang="en-US" sz="1100" b="0" dirty="0">
                <a:effectLst/>
                <a:latin typeface="Calibri" panose="020F0502020204030204" pitchFamily="34" charset="0"/>
                <a:ea typeface="Times New Roman" panose="02020603050405020304" pitchFamily="18" charset="0"/>
              </a:rPr>
              <a:t>9</a:t>
            </a:r>
            <a:r>
              <a:rPr lang="en-US" sz="1100" b="1" dirty="0">
                <a:effectLst/>
                <a:latin typeface="Calibri" panose="020F0502020204030204" pitchFamily="34" charset="0"/>
                <a:ea typeface="Times New Roman" panose="02020603050405020304" pitchFamily="18" charset="0"/>
              </a:rPr>
              <a:t>% </a:t>
            </a:r>
            <a:r>
              <a:rPr lang="en-US" sz="1100" b="0" dirty="0">
                <a:effectLst/>
                <a:latin typeface="Calibri" panose="020F0502020204030204" pitchFamily="34" charset="0"/>
                <a:ea typeface="Times New Roman" panose="02020603050405020304" pitchFamily="18" charset="0"/>
              </a:rPr>
              <a:t>compared to 2024 </a:t>
            </a:r>
            <a:r>
              <a:rPr lang="en-US" sz="1100" dirty="0">
                <a:effectLst/>
                <a:latin typeface="Calibri" panose="020F0502020204030204" pitchFamily="34" charset="0"/>
                <a:ea typeface="Times New Roman" panose="02020603050405020304" pitchFamily="18" charset="0"/>
              </a:rPr>
              <a:t>driven by wages and benefits tied to health insurance increases and employee allocations</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200" b="0" dirty="0">
              <a:solidFill>
                <a:srgbClr val="FF0000"/>
              </a:solidFill>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b="1" dirty="0">
              <a:solidFill>
                <a:srgbClr val="FF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2024 Budget: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$219,792/$454,785= 48.3</a:t>
            </a: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(YTD Actual through July 31st / Annual Budget)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Projected at year end: -17.2%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$219,792.33/7=31,398.90 x 12= $376,786.84 </a:t>
            </a:r>
            <a:r>
              <a:rPr lang="en-US" b="0" dirty="0" err="1"/>
              <a:t>est</a:t>
            </a:r>
            <a:r>
              <a:rPr lang="en-US" b="0" dirty="0"/>
              <a:t> to spend in 2024 versus total annual budget of $454,785 (Actual less budget/budget=17.2%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10</a:t>
            </a:fld>
            <a:endParaRPr lang="en-US" dirty="0"/>
          </a:p>
        </p:txBody>
      </p:sp>
    </p:spTree>
    <p:extLst>
      <p:ext uri="{BB962C8B-B14F-4D97-AF65-F5344CB8AC3E}">
        <p14:creationId xmlns:p14="http://schemas.microsoft.com/office/powerpoint/2010/main" val="1178801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Mark/Becky?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algn="l"/>
            <a:r>
              <a:rPr lang="en-US" sz="1800" b="0" i="1" u="none" strike="noStrike" baseline="0" dirty="0">
                <a:latin typeface="Calibri" panose="020F0502020204030204" pitchFamily="34" charset="0"/>
              </a:rPr>
              <a:t>Finys, the vendor that built the Kentucky Assigned Claims Plan and the Kentucky FAIR Plan systems (FINYS) has </a:t>
            </a:r>
            <a:r>
              <a:rPr lang="en-US" sz="1800" b="0" i="1" u="none" strike="noStrike" baseline="0" dirty="0" err="1">
                <a:latin typeface="Calibri" panose="020F0502020204030204" pitchFamily="34" charset="0"/>
              </a:rPr>
              <a:t>has</a:t>
            </a:r>
            <a:r>
              <a:rPr lang="en-US" sz="1800" b="0" i="1" u="none" strike="noStrike" baseline="0" dirty="0">
                <a:latin typeface="Calibri" panose="020F0502020204030204" pitchFamily="34" charset="0"/>
              </a:rPr>
              <a:t> completed the build of the new system with the roll out on 9/16/24.  Our staff is offering any needed training for the new system. A user manual has been posted to the website.  We took into consideration many of the suggestions from the focus groups from your companies.  The new system increases efficiency by reducing duplicative entries into multiple systems for KIAA staff as well as supporting the industry by increasing ease of use and better reporting functionality for external users. W</a:t>
            </a:r>
            <a:r>
              <a:rPr lang="en-US" sz="1800" i="1" dirty="0">
                <a:effectLst/>
                <a:latin typeface="Calibri" panose="020F0502020204030204" pitchFamily="34" charset="0"/>
                <a:ea typeface="Calibri" panose="020F0502020204030204" pitchFamily="34" charset="0"/>
                <a:cs typeface="Times New Roman" panose="02020603050405020304" pitchFamily="18" charset="0"/>
              </a:rPr>
              <a:t>e anticipate enhancements as with any new system.  More reporting functionality will become available with the next release. </a:t>
            </a:r>
            <a:endParaRPr lang="en-US" sz="1800" b="0" i="1" u="none" strike="noStrike" baseline="0" dirty="0">
              <a:latin typeface="Calibri" panose="020F0502020204030204" pitchFamily="34" charset="0"/>
            </a:endParaRPr>
          </a:p>
          <a:p>
            <a:pPr algn="l"/>
            <a:endParaRPr lang="en-US" sz="1800" b="0" i="0" u="none" strike="noStrike" baseline="0" dirty="0">
              <a:latin typeface="Calibri" panose="020F0502020204030204" pitchFamily="34" charset="0"/>
            </a:endParaRPr>
          </a:p>
          <a:p>
            <a:pPr algn="l"/>
            <a:endParaRPr lang="en-US" b="0" dirty="0"/>
          </a:p>
          <a:p>
            <a:endParaRPr lang="en-US" b="0" dirty="0"/>
          </a:p>
          <a:p>
            <a:endParaRPr lang="en-US" b="0" dirty="0"/>
          </a:p>
        </p:txBody>
      </p:sp>
      <p:sp>
        <p:nvSpPr>
          <p:cNvPr id="4" name="Slide Number Placeholder 3"/>
          <p:cNvSpPr>
            <a:spLocks noGrp="1"/>
          </p:cNvSpPr>
          <p:nvPr>
            <p:ph type="sldNum" sz="quarter" idx="5"/>
          </p:nvPr>
        </p:nvSpPr>
        <p:spPr/>
        <p:txBody>
          <a:bodyPr/>
          <a:lstStyle/>
          <a:p>
            <a:fld id="{CDF67174-C91F-4519-A884-8E057B5CD3AC}" type="slidenum">
              <a:rPr lang="en-US" smtClean="0"/>
              <a:pPr/>
              <a:t>11</a:t>
            </a:fld>
            <a:endParaRPr lang="en-US" dirty="0"/>
          </a:p>
        </p:txBody>
      </p:sp>
    </p:spTree>
    <p:extLst>
      <p:ext uri="{BB962C8B-B14F-4D97-AF65-F5344CB8AC3E}">
        <p14:creationId xmlns:p14="http://schemas.microsoft.com/office/powerpoint/2010/main" val="3219640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Mark Hillis – other business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Becky </a:t>
            </a:r>
            <a:r>
              <a:rPr lang="en-US" b="0" dirty="0"/>
              <a:t>– </a:t>
            </a:r>
            <a:r>
              <a:rPr lang="en-US" b="1" dirty="0"/>
              <a:t>See handout 6. </a:t>
            </a:r>
            <a:r>
              <a:rPr lang="en-US" b="0" dirty="0"/>
              <a:t>As you all are aware we have two meetings for KIAA each year.  The annual meeting in the Spring and the Budget meeting in the Fall.  At our last meeting we suggested combining these meeting into one yearly meeting.  We would like to take a vote on combining the two meetings into one Fall meeting which will satisfy the annual and budget requirement.  There is nothing found in the Plan or Operation or Rules that require two meetings.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Ericka resumes: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motion to approve one Fall meeting for KIAA.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second.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(Motion____________ Second _____________) </a:t>
            </a:r>
            <a:endParaRPr lang="en-US" sz="1200" b="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All in favor say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Department of Insurance Comments?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2025 meeting reminder (May 24, 2025 – remote, September 21, 2025 – in person) </a:t>
            </a:r>
            <a:r>
              <a:rPr lang="en-US" b="1" dirty="0"/>
              <a:t>DEPENDING ON VOTE  - ONE MEETING OR TWO, IF ONE 9/21/25</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motion to adjourn the meeting.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second.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(Motion____________ Second _____________) </a:t>
            </a:r>
            <a:endParaRPr lang="en-US" sz="1200" b="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12</a:t>
            </a:fld>
            <a:endParaRPr lang="en-US" dirty="0"/>
          </a:p>
        </p:txBody>
      </p:sp>
    </p:spTree>
    <p:extLst>
      <p:ext uri="{BB962C8B-B14F-4D97-AF65-F5344CB8AC3E}">
        <p14:creationId xmlns:p14="http://schemas.microsoft.com/office/powerpoint/2010/main" val="3570205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Mark Hillis</a:t>
            </a:r>
          </a:p>
          <a:p>
            <a:r>
              <a:rPr lang="en-US" dirty="0"/>
              <a:t>Meeting Kick Off</a:t>
            </a:r>
          </a:p>
        </p:txBody>
      </p:sp>
      <p:sp>
        <p:nvSpPr>
          <p:cNvPr id="4" name="Slide Number Placeholder 3"/>
          <p:cNvSpPr>
            <a:spLocks noGrp="1"/>
          </p:cNvSpPr>
          <p:nvPr>
            <p:ph type="sldNum" sz="quarter" idx="10"/>
          </p:nvPr>
        </p:nvSpPr>
        <p:spPr/>
        <p:txBody>
          <a:bodyPr/>
          <a:lstStyle/>
          <a:p>
            <a:fld id="{CDF67174-C91F-4519-A884-8E057B5CD3AC}" type="slidenum">
              <a:rPr lang="en-US" smtClean="0"/>
              <a:pPr/>
              <a:t>13</a:t>
            </a:fld>
            <a:endParaRPr lang="en-US" dirty="0"/>
          </a:p>
        </p:txBody>
      </p:sp>
    </p:spTree>
    <p:extLst>
      <p:ext uri="{BB962C8B-B14F-4D97-AF65-F5344CB8AC3E}">
        <p14:creationId xmlns:p14="http://schemas.microsoft.com/office/powerpoint/2010/main" val="3250777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Mark Hillis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Set expectations regarding remote meeting.</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14</a:t>
            </a:fld>
            <a:endParaRPr lang="en-US" dirty="0"/>
          </a:p>
        </p:txBody>
      </p:sp>
    </p:spTree>
    <p:extLst>
      <p:ext uri="{BB962C8B-B14F-4D97-AF65-F5344CB8AC3E}">
        <p14:creationId xmlns:p14="http://schemas.microsoft.com/office/powerpoint/2010/main" val="1244061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0" kern="1200" dirty="0">
                <a:solidFill>
                  <a:schemeClr val="tx1"/>
                </a:solidFill>
                <a:effectLst/>
                <a:latin typeface="+mn-lt"/>
                <a:ea typeface="+mn-ea"/>
                <a:cs typeface="+mn-cs"/>
              </a:rPr>
              <a:t>Owen Caster: </a:t>
            </a:r>
          </a:p>
          <a:p>
            <a:pPr marL="228600" lvl="0" indent="-228600">
              <a:buAutoNum type="arabicParenR"/>
            </a:pPr>
            <a:r>
              <a:rPr lang="en-US" sz="1200" kern="1200" dirty="0">
                <a:solidFill>
                  <a:schemeClr val="tx1"/>
                </a:solidFill>
                <a:effectLst/>
                <a:latin typeface="+mn-lt"/>
                <a:ea typeface="+mn-ea"/>
                <a:cs typeface="+mn-cs"/>
              </a:rPr>
              <a:t>“I would like to call the Kentucky Assigned Claims Plan Governing Committee Meeting to order.”  If in attendance, acknowledge Shawn Boggs with the Department of Insurance.</a:t>
            </a:r>
          </a:p>
          <a:p>
            <a:pPr marL="228600" lvl="0" indent="-228600">
              <a:buAutoNum type="arabicParenR"/>
            </a:pP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2)  “We will begin with roll call.  Please unmute your phone so that you can respond when I call you by name. </a:t>
            </a:r>
          </a:p>
          <a:p>
            <a:r>
              <a:rPr lang="en-US" sz="1200" kern="1200" dirty="0">
                <a:solidFill>
                  <a:schemeClr val="tx1"/>
                </a:solidFill>
                <a:effectLst/>
                <a:latin typeface="+mn-lt"/>
                <a:ea typeface="+mn-ea"/>
                <a:cs typeface="+mn-cs"/>
              </a:rPr>
              <a:t>  ___Andrew Bursh, of Grange Insurance</a:t>
            </a:r>
          </a:p>
          <a:p>
            <a:r>
              <a:rPr lang="en-US" sz="1200" kern="1200" dirty="0">
                <a:solidFill>
                  <a:schemeClr val="tx1"/>
                </a:solidFill>
                <a:effectLst/>
                <a:latin typeface="+mn-lt"/>
                <a:ea typeface="+mn-ea"/>
                <a:cs typeface="+mn-cs"/>
              </a:rPr>
              <a:t>  ___Taylor Martin, of Nationwide Insurance</a:t>
            </a:r>
          </a:p>
          <a:p>
            <a:r>
              <a:rPr lang="en-US" sz="1200" kern="1200" dirty="0">
                <a:solidFill>
                  <a:schemeClr val="tx1"/>
                </a:solidFill>
                <a:effectLst/>
                <a:latin typeface="+mn-lt"/>
                <a:ea typeface="+mn-ea"/>
                <a:cs typeface="+mn-cs"/>
              </a:rPr>
              <a:t>  ___Scot McFarland, of Allstate Insurance</a:t>
            </a:r>
          </a:p>
          <a:p>
            <a:r>
              <a:rPr lang="en-US" sz="1200" kern="1200" dirty="0">
                <a:solidFill>
                  <a:schemeClr val="tx1"/>
                </a:solidFill>
                <a:effectLst/>
                <a:latin typeface="+mn-lt"/>
                <a:ea typeface="+mn-ea"/>
                <a:cs typeface="+mn-cs"/>
              </a:rPr>
              <a:t>  ___Kimberly McCollom, of State Farm Insurance</a:t>
            </a:r>
            <a:endParaRPr lang="en-US" sz="1200" kern="1200" dirty="0">
              <a:solidFill>
                <a:schemeClr val="tx1"/>
              </a:solidFill>
              <a:effectLst/>
              <a:highlight>
                <a:srgbClr val="FFFF00"/>
              </a:highlight>
              <a:latin typeface="+mn-lt"/>
              <a:ea typeface="+mn-ea"/>
              <a:cs typeface="+mn-cs"/>
            </a:endParaRPr>
          </a:p>
          <a:p>
            <a:r>
              <a:rPr lang="en-US" sz="1200" kern="1200" dirty="0">
                <a:solidFill>
                  <a:schemeClr val="tx1"/>
                </a:solidFill>
                <a:effectLst/>
                <a:latin typeface="+mn-lt"/>
                <a:ea typeface="+mn-ea"/>
                <a:cs typeface="+mn-cs"/>
              </a:rPr>
              <a:t>  ___Michael Thompson, of Liberty/Safeco Insurance</a:t>
            </a:r>
          </a:p>
          <a:p>
            <a:r>
              <a:rPr lang="en-US" sz="1200" kern="1200" dirty="0">
                <a:solidFill>
                  <a:schemeClr val="tx1"/>
                </a:solidFill>
                <a:effectLst/>
                <a:latin typeface="+mn-lt"/>
                <a:ea typeface="+mn-ea"/>
                <a:cs typeface="+mn-cs"/>
              </a:rPr>
              <a:t>  ___Vivian Judy, of Travelers Insurance</a:t>
            </a:r>
          </a:p>
          <a:p>
            <a:r>
              <a:rPr lang="en-US" sz="1200" kern="1200" dirty="0">
                <a:solidFill>
                  <a:schemeClr val="tx1"/>
                </a:solidFill>
                <a:effectLst/>
                <a:latin typeface="+mn-lt"/>
                <a:ea typeface="+mn-ea"/>
                <a:cs typeface="+mn-cs"/>
              </a:rPr>
              <a:t>  ___Ericka Gocke, of Kentucky Farm Bureau Insurance </a:t>
            </a:r>
          </a:p>
          <a:p>
            <a:r>
              <a:rPr lang="en-US" dirty="0"/>
              <a:t>  ___Brad Erdman, of Kentucky National Insurance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will now call KACP Staff and Guests:</a:t>
            </a:r>
          </a:p>
          <a:p>
            <a:r>
              <a:rPr lang="en-US" sz="1200" kern="1200" dirty="0">
                <a:solidFill>
                  <a:schemeClr val="tx1"/>
                </a:solidFill>
                <a:effectLst/>
                <a:latin typeface="+mn-lt"/>
                <a:ea typeface="+mn-ea"/>
                <a:cs typeface="+mn-cs"/>
              </a:rPr>
              <a:t>  ___Mark Hillis, The Plans – in person</a:t>
            </a:r>
          </a:p>
          <a:p>
            <a:r>
              <a:rPr lang="en-US" sz="1200" kern="1200" dirty="0">
                <a:solidFill>
                  <a:schemeClr val="tx1"/>
                </a:solidFill>
                <a:effectLst/>
                <a:latin typeface="+mn-lt"/>
                <a:ea typeface="+mn-ea"/>
                <a:cs typeface="+mn-cs"/>
              </a:rPr>
              <a:t>  ___Erin Lux, The Plans – in person</a:t>
            </a:r>
          </a:p>
          <a:p>
            <a:r>
              <a:rPr lang="en-US" sz="1200" kern="1200" dirty="0">
                <a:solidFill>
                  <a:schemeClr val="tx1"/>
                </a:solidFill>
                <a:effectLst/>
                <a:latin typeface="+mn-lt"/>
                <a:ea typeface="+mn-ea"/>
                <a:cs typeface="+mn-cs"/>
              </a:rPr>
              <a:t>  ___Rebecca Darst, The Plans – in person</a:t>
            </a:r>
          </a:p>
          <a:p>
            <a:r>
              <a:rPr lang="en-US" sz="1200" kern="1200" dirty="0">
                <a:solidFill>
                  <a:schemeClr val="tx1"/>
                </a:solidFill>
                <a:effectLst/>
                <a:latin typeface="+mn-lt"/>
                <a:ea typeface="+mn-ea"/>
                <a:cs typeface="+mn-cs"/>
              </a:rPr>
              <a:t>  ___Carrie Manor, The Plans – in person</a:t>
            </a:r>
          </a:p>
          <a:p>
            <a:r>
              <a:rPr lang="en-US" sz="1200" kern="1200" dirty="0">
                <a:solidFill>
                  <a:schemeClr val="tx1"/>
                </a:solidFill>
                <a:effectLst/>
                <a:latin typeface="+mn-lt"/>
                <a:ea typeface="+mn-ea"/>
                <a:cs typeface="+mn-cs"/>
              </a:rPr>
              <a:t>  ___Shawn Boggs, </a:t>
            </a:r>
            <a:r>
              <a:rPr lang="en-US" b="1" i="0" dirty="0">
                <a:solidFill>
                  <a:srgbClr val="000000"/>
                </a:solidFill>
                <a:effectLst/>
                <a:latin typeface="Raleway" panose="020B0604020202020204" pitchFamily="2" charset="0"/>
              </a:rPr>
              <a:t>Deputy Commissioner </a:t>
            </a:r>
            <a:r>
              <a:rPr lang="en-US" sz="1200" b="0" i="0" kern="1200" dirty="0">
                <a:solidFill>
                  <a:schemeClr val="tx1"/>
                </a:solidFill>
                <a:effectLst/>
                <a:latin typeface="+mn-lt"/>
                <a:ea typeface="+mn-ea"/>
                <a:cs typeface="+mn-cs"/>
              </a:rPr>
              <a:t>with </a:t>
            </a:r>
            <a:r>
              <a:rPr lang="en-US" sz="1200" kern="1200" dirty="0">
                <a:solidFill>
                  <a:schemeClr val="tx1"/>
                </a:solidFill>
                <a:effectLst/>
                <a:latin typeface="+mn-lt"/>
                <a:ea typeface="+mn-ea"/>
                <a:cs typeface="+mn-cs"/>
              </a:rPr>
              <a:t>the Department of Insurance</a:t>
            </a:r>
          </a:p>
          <a:p>
            <a:r>
              <a:rPr lang="en-US" sz="1200" kern="1200" dirty="0">
                <a:solidFill>
                  <a:schemeClr val="tx1"/>
                </a:solidFill>
                <a:effectLst/>
                <a:latin typeface="+mn-lt"/>
                <a:ea typeface="+mn-ea"/>
                <a:cs typeface="+mn-cs"/>
              </a:rPr>
              <a:t>  ___Samuel “McKenzie” Carter, of Shelter Insurance</a:t>
            </a:r>
          </a:p>
          <a:p>
            <a:r>
              <a:rPr lang="en-US" sz="1200" kern="1200" dirty="0">
                <a:solidFill>
                  <a:schemeClr val="tx1"/>
                </a:solidFill>
                <a:effectLst/>
                <a:latin typeface="+mn-lt"/>
                <a:ea typeface="+mn-ea"/>
                <a:cs typeface="+mn-cs"/>
              </a:rPr>
              <a:t>  ___Allan Faber, KY National – in person</a:t>
            </a:r>
          </a:p>
          <a:p>
            <a:r>
              <a:rPr lang="en-US" sz="1200" kern="1200" dirty="0">
                <a:solidFill>
                  <a:schemeClr val="tx1"/>
                </a:solidFill>
                <a:effectLst/>
                <a:latin typeface="+mn-lt"/>
                <a:ea typeface="+mn-ea"/>
                <a:cs typeface="+mn-cs"/>
              </a:rPr>
              <a:t>  ___Clarissa Flores, Liberty-Safeco (remote)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we have other attendees who have not been named, we ask you to identify yourself at this 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Make note of any </a:t>
            </a:r>
            <a:r>
              <a:rPr lang="en-US" sz="1200" b="1" kern="1200" dirty="0">
                <a:solidFill>
                  <a:schemeClr val="tx1"/>
                </a:solidFill>
                <a:effectLst/>
                <a:latin typeface="+mn-lt"/>
                <a:ea typeface="+mn-ea"/>
                <a:cs typeface="+mn-cs"/>
              </a:rPr>
              <a:t>proxy(s)</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Note a quorum is present.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3) We want to remind everyone that we are bound by the Anti-Trust Preamble that was provided in the meeting documents.</a:t>
            </a:r>
          </a:p>
          <a:p>
            <a:pPr lvl="0"/>
            <a:endParaRPr lang="en-US" sz="1200" kern="1200" dirty="0">
              <a:solidFill>
                <a:schemeClr val="tx1"/>
              </a:solidFill>
              <a:effectLst/>
              <a:latin typeface="+mn-lt"/>
              <a:ea typeface="+mn-ea"/>
              <a:cs typeface="+mn-cs"/>
            </a:endParaRPr>
          </a:p>
          <a:p>
            <a:endParaRPr lang="en-US" dirty="0">
              <a:solidFill>
                <a:srgbClr val="C00000"/>
              </a:solidFill>
            </a:endParaRPr>
          </a:p>
        </p:txBody>
      </p:sp>
      <p:sp>
        <p:nvSpPr>
          <p:cNvPr id="4" name="Slide Number Placeholder 3"/>
          <p:cNvSpPr>
            <a:spLocks noGrp="1"/>
          </p:cNvSpPr>
          <p:nvPr>
            <p:ph type="sldNum" sz="quarter" idx="10"/>
          </p:nvPr>
        </p:nvSpPr>
        <p:spPr/>
        <p:txBody>
          <a:bodyPr/>
          <a:lstStyle/>
          <a:p>
            <a:fld id="{CDF67174-C91F-4519-A884-8E057B5CD3AC}" type="slidenum">
              <a:rPr lang="en-US" smtClean="0"/>
              <a:pPr/>
              <a:t>15</a:t>
            </a:fld>
            <a:endParaRPr lang="en-US" dirty="0"/>
          </a:p>
        </p:txBody>
      </p:sp>
    </p:spTree>
    <p:extLst>
      <p:ext uri="{BB962C8B-B14F-4D97-AF65-F5344CB8AC3E}">
        <p14:creationId xmlns:p14="http://schemas.microsoft.com/office/powerpoint/2010/main" val="2759298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a:solidFill>
                  <a:schemeClr val="tx1"/>
                </a:solidFill>
                <a:effectLst/>
                <a:latin typeface="+mn-lt"/>
                <a:ea typeface="+mn-ea"/>
                <a:cs typeface="+mn-cs"/>
              </a:rPr>
              <a:t>Owen Caster:</a:t>
            </a:r>
          </a:p>
          <a:p>
            <a:r>
              <a:rPr lang="en-US" sz="1200" b="0" kern="1200" dirty="0">
                <a:solidFill>
                  <a:schemeClr val="tx1"/>
                </a:solidFill>
                <a:effectLst/>
                <a:latin typeface="+mn-lt"/>
                <a:ea typeface="+mn-ea"/>
                <a:cs typeface="+mn-cs"/>
              </a:rPr>
              <a:t>The next item on the agenda is the Approval of Minutes</a:t>
            </a:r>
            <a:r>
              <a:rPr lang="en-US" sz="1200" kern="1200" dirty="0">
                <a:solidFill>
                  <a:schemeClr val="tx1"/>
                </a:solidFill>
                <a:effectLst/>
                <a:latin typeface="+mn-lt"/>
                <a:ea typeface="+mn-ea"/>
                <a:cs typeface="+mn-cs"/>
              </a:rPr>
              <a:t>. The prior meeting minutes which are noted on the PowerPoint have been emailed to each of you in advance of the meeting and are included in Tab 4a and 4b..</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 We will need a motion to approve the minutes of the 2024 Annual and Governing Committee meeting.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b) Ask for a second to the motion.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 All in favor say ‘aye’.  All opposed say ‘no’.  Any abstain?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d) The motion carries.</a:t>
            </a:r>
          </a:p>
          <a:p>
            <a:endParaRPr lang="en-US" sz="1200" kern="1200" dirty="0">
              <a:solidFill>
                <a:schemeClr val="tx1"/>
              </a:solidFill>
              <a:effectLst/>
              <a:latin typeface="+mn-lt"/>
              <a:ea typeface="+mn-ea"/>
              <a:cs typeface="+mn-cs"/>
            </a:endParaRPr>
          </a:p>
          <a:p>
            <a:endParaRPr lang="en-US" sz="1200" kern="1200" dirty="0">
              <a:solidFill>
                <a:srgbClr val="C00000"/>
              </a:solidFill>
              <a:effectLst/>
              <a:latin typeface="+mn-lt"/>
              <a:ea typeface="+mn-ea"/>
              <a:cs typeface="+mn-cs"/>
            </a:endParaRPr>
          </a:p>
          <a:p>
            <a:r>
              <a:rPr lang="en-US" dirty="0">
                <a:solidFill>
                  <a:srgbClr val="C00000"/>
                </a:solidFill>
              </a:rPr>
              <a:t>(Motion:____________   Second _____________)</a:t>
            </a:r>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16</a:t>
            </a:fld>
            <a:endParaRPr lang="en-US" dirty="0"/>
          </a:p>
        </p:txBody>
      </p:sp>
    </p:spTree>
    <p:extLst>
      <p:ext uri="{BB962C8B-B14F-4D97-AF65-F5344CB8AC3E}">
        <p14:creationId xmlns:p14="http://schemas.microsoft.com/office/powerpoint/2010/main" val="2815787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Owen Caster</a:t>
            </a:r>
            <a:br>
              <a:rPr lang="en-US" dirty="0"/>
            </a:br>
            <a:r>
              <a:rPr lang="en-US" dirty="0"/>
              <a:t>Next up is the Secretary Treasurer’s Report. </a:t>
            </a:r>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17</a:t>
            </a:fld>
            <a:endParaRPr lang="en-US" dirty="0"/>
          </a:p>
        </p:txBody>
      </p:sp>
    </p:spTree>
    <p:extLst>
      <p:ext uri="{BB962C8B-B14F-4D97-AF65-F5344CB8AC3E}">
        <p14:creationId xmlns:p14="http://schemas.microsoft.com/office/powerpoint/2010/main" val="1575815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Carrie Manor</a:t>
            </a:r>
          </a:p>
          <a:p>
            <a:br>
              <a:rPr lang="en-US" dirty="0"/>
            </a:br>
            <a:r>
              <a:rPr lang="en-US" dirty="0"/>
              <a:t>The next few slides will detail claims metrics over the past few years. </a:t>
            </a:r>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18</a:t>
            </a:fld>
            <a:endParaRPr lang="en-US" dirty="0"/>
          </a:p>
        </p:txBody>
      </p:sp>
    </p:spTree>
    <p:extLst>
      <p:ext uri="{BB962C8B-B14F-4D97-AF65-F5344CB8AC3E}">
        <p14:creationId xmlns:p14="http://schemas.microsoft.com/office/powerpoint/2010/main" val="3231136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Carrie Manor: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slide shows new, open and closed claims from 2020 through 2024 projected year end</a:t>
            </a:r>
            <a:r>
              <a:rPr lang="en-US" b="0" dirty="0">
                <a:sym typeface="Wingdings" panose="05000000000000000000" pitchFamily="2" charset="2"/>
              </a:rPr>
              <a:t>.  Closed claims are projected up from last year from 777 in 2023 to projected 834 for 2024.  Open claims are projected at 672 for 2024 which is up from last year of 475 with New claims projected down at 648 from last years of 818.</a:t>
            </a:r>
            <a:endParaRPr lang="en-US" b="0"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19</a:t>
            </a:fld>
            <a:endParaRPr lang="en-US" dirty="0"/>
          </a:p>
        </p:txBody>
      </p:sp>
    </p:spTree>
    <p:extLst>
      <p:ext uri="{BB962C8B-B14F-4D97-AF65-F5344CB8AC3E}">
        <p14:creationId xmlns:p14="http://schemas.microsoft.com/office/powerpoint/2010/main" val="85978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Mark Hillis</a:t>
            </a:r>
          </a:p>
          <a:p>
            <a:r>
              <a:rPr lang="en-US" dirty="0"/>
              <a:t>Meeting Kick Off</a:t>
            </a:r>
          </a:p>
        </p:txBody>
      </p:sp>
      <p:sp>
        <p:nvSpPr>
          <p:cNvPr id="4" name="Slide Number Placeholder 3"/>
          <p:cNvSpPr>
            <a:spLocks noGrp="1"/>
          </p:cNvSpPr>
          <p:nvPr>
            <p:ph type="sldNum" sz="quarter" idx="10"/>
          </p:nvPr>
        </p:nvSpPr>
        <p:spPr/>
        <p:txBody>
          <a:bodyPr/>
          <a:lstStyle/>
          <a:p>
            <a:fld id="{CDF67174-C91F-4519-A884-8E057B5CD3AC}" type="slidenum">
              <a:rPr lang="en-US" smtClean="0"/>
              <a:pPr/>
              <a:t>2</a:t>
            </a:fld>
            <a:endParaRPr lang="en-US" dirty="0"/>
          </a:p>
        </p:txBody>
      </p:sp>
    </p:spTree>
    <p:extLst>
      <p:ext uri="{BB962C8B-B14F-4D97-AF65-F5344CB8AC3E}">
        <p14:creationId xmlns:p14="http://schemas.microsoft.com/office/powerpoint/2010/main" val="19698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Carrie Manor: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0" dirty="0"/>
              <a:t>Benefits paid are down in comparison to the years of 2022 and 2023.  We anticipate that benefits paid will be slightly lower than last year.  Meanwhile, allocated costs are slightly up.</a:t>
            </a:r>
          </a:p>
          <a:p>
            <a:endParaRPr lang="en-US" b="0" dirty="0"/>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20</a:t>
            </a:fld>
            <a:endParaRPr lang="en-US" dirty="0"/>
          </a:p>
        </p:txBody>
      </p:sp>
    </p:spTree>
    <p:extLst>
      <p:ext uri="{BB962C8B-B14F-4D97-AF65-F5344CB8AC3E}">
        <p14:creationId xmlns:p14="http://schemas.microsoft.com/office/powerpoint/2010/main" val="1107011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Carrie Manor: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0" dirty="0"/>
              <a:t>2024 YTD subrogation efforts have led to the collection of $856,444 in subrogation dollars, with Fees and Costs totaling just over $131 thousand,  bringing Net Subro YTD to $724,683.</a:t>
            </a:r>
          </a:p>
          <a:p>
            <a:endParaRPr lang="en-US" dirty="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21</a:t>
            </a:fld>
            <a:endParaRPr lang="en-US" dirty="0"/>
          </a:p>
        </p:txBody>
      </p:sp>
    </p:spTree>
    <p:extLst>
      <p:ext uri="{BB962C8B-B14F-4D97-AF65-F5344CB8AC3E}">
        <p14:creationId xmlns:p14="http://schemas.microsoft.com/office/powerpoint/2010/main" val="1298735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Carrie Manor: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r>
              <a:rPr lang="en-US" b="0" dirty="0"/>
              <a:t>Total Paid Claims are projected to end a lower than last year with 2024 estimated total paid at $2.29 million.  The net paid claims are also projected to be lower with 2024 estimated net paid at $1.5 million.</a:t>
            </a:r>
          </a:p>
          <a:p>
            <a:endParaRPr lang="en-US" b="0" dirty="0"/>
          </a:p>
          <a:p>
            <a:r>
              <a:rPr lang="en-US" b="0" dirty="0"/>
              <a:t>Carrie hands it over to Mark.</a:t>
            </a:r>
          </a:p>
        </p:txBody>
      </p:sp>
      <p:sp>
        <p:nvSpPr>
          <p:cNvPr id="4" name="Slide Number Placeholder 3"/>
          <p:cNvSpPr>
            <a:spLocks noGrp="1"/>
          </p:cNvSpPr>
          <p:nvPr>
            <p:ph type="sldNum" sz="quarter" idx="10"/>
          </p:nvPr>
        </p:nvSpPr>
        <p:spPr/>
        <p:txBody>
          <a:bodyPr/>
          <a:lstStyle/>
          <a:p>
            <a:fld id="{CDF67174-C91F-4519-A884-8E057B5CD3AC}" type="slidenum">
              <a:rPr lang="en-US" smtClean="0"/>
              <a:pPr/>
              <a:t>22</a:t>
            </a:fld>
            <a:endParaRPr lang="en-US" dirty="0"/>
          </a:p>
        </p:txBody>
      </p:sp>
    </p:spTree>
    <p:extLst>
      <p:ext uri="{BB962C8B-B14F-4D97-AF65-F5344CB8AC3E}">
        <p14:creationId xmlns:p14="http://schemas.microsoft.com/office/powerpoint/2010/main" val="2803631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FontTx/>
              <a:buNone/>
            </a:pPr>
            <a:r>
              <a:rPr lang="en-US" dirty="0"/>
              <a:t>Mark Hillis</a:t>
            </a:r>
          </a:p>
          <a:p>
            <a:pPr marL="0" indent="0">
              <a:buFontTx/>
              <a:buNone/>
            </a:pPr>
            <a:endParaRPr lang="en-US" dirty="0"/>
          </a:p>
          <a:p>
            <a:pPr marL="0" indent="0">
              <a:buFontTx/>
              <a:buNone/>
            </a:pPr>
            <a:r>
              <a:rPr lang="en-US" dirty="0"/>
              <a:t>Bank Balance as of 7/31/24</a:t>
            </a:r>
            <a:r>
              <a:rPr lang="en-US" b="0" dirty="0"/>
              <a:t>: </a:t>
            </a:r>
            <a:r>
              <a:rPr lang="en-US" sz="3600" b="0" dirty="0"/>
              <a:t>$3,293,937</a:t>
            </a:r>
            <a:endParaRPr lang="en-US" sz="1800" b="0" dirty="0">
              <a:solidFill>
                <a:srgbClr val="FF0000"/>
              </a:solidFill>
              <a:effectLst/>
              <a:latin typeface="Calibri" panose="020F0502020204030204" pitchFamily="34" charset="0"/>
              <a:ea typeface="Calibri" panose="020F0502020204030204" pitchFamily="34" charset="0"/>
            </a:endParaRPr>
          </a:p>
          <a:p>
            <a:pPr marL="0" indent="0">
              <a:buFontTx/>
              <a:buNone/>
            </a:pPr>
            <a:endParaRPr lang="en-US" sz="1800" b="1" dirty="0">
              <a:solidFill>
                <a:srgbClr val="FF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(KACP Reconciled Checking Account </a:t>
            </a:r>
            <a:r>
              <a:rPr lang="en-US" sz="1800" b="0" dirty="0">
                <a:solidFill>
                  <a:srgbClr val="FF0000"/>
                </a:solidFill>
                <a:effectLst/>
                <a:latin typeface="Calibri" panose="020F0502020204030204" pitchFamily="34" charset="0"/>
                <a:ea typeface="Calibri" panose="020F0502020204030204" pitchFamily="34" charset="0"/>
              </a:rPr>
              <a:t>$1,471,992.76</a:t>
            </a:r>
            <a:r>
              <a:rPr lang="en-US" b="0" dirty="0"/>
              <a:t>+ KACP Collateralized Sweep Account </a:t>
            </a:r>
            <a:r>
              <a:rPr lang="en-US" sz="1800" b="0" dirty="0">
                <a:solidFill>
                  <a:srgbClr val="FF0000"/>
                </a:solidFill>
                <a:effectLst/>
                <a:latin typeface="Calibri" panose="020F0502020204030204" pitchFamily="34" charset="0"/>
                <a:ea typeface="Calibri" panose="020F0502020204030204" pitchFamily="34" charset="0"/>
              </a:rPr>
              <a:t>$1,821,944.78</a:t>
            </a:r>
            <a:r>
              <a:rPr lang="en-US" b="0" dirty="0"/>
              <a:t>)</a:t>
            </a:r>
          </a:p>
          <a:p>
            <a:pPr marL="0" indent="0">
              <a:buFontTx/>
              <a:buNone/>
            </a:pPr>
            <a:endParaRPr lang="en-US" b="0" dirty="0"/>
          </a:p>
          <a:p>
            <a:pPr marL="0" marR="0">
              <a:spcBef>
                <a:spcPts val="0"/>
              </a:spcBef>
              <a:spcAft>
                <a:spcPts val="0"/>
              </a:spcAft>
            </a:pPr>
            <a:r>
              <a:rPr lang="en-US" dirty="0"/>
              <a:t>Notes on </a:t>
            </a:r>
            <a:r>
              <a:rPr lang="en-US" sz="1100" b="0" dirty="0">
                <a:effectLst/>
                <a:latin typeface="Calibri" panose="020F0502020204030204" pitchFamily="34" charset="0"/>
                <a:ea typeface="Calibri" panose="020F0502020204030204" pitchFamily="34" charset="0"/>
              </a:rPr>
              <a:t>Collateralized Sweep Account </a:t>
            </a:r>
            <a:r>
              <a:rPr lang="en-US" sz="1100" dirty="0">
                <a:effectLst/>
                <a:latin typeface="Calibri" panose="020F0502020204030204" pitchFamily="34" charset="0"/>
                <a:ea typeface="Calibri" panose="020F0502020204030204" pitchFamily="34" charset="0"/>
              </a:rPr>
              <a:t>if needed:</a:t>
            </a: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a:p>
            <a:pPr marL="0" marR="0" lvl="0" indent="0">
              <a:spcBef>
                <a:spcPts val="0"/>
              </a:spcBef>
              <a:spcAft>
                <a:spcPts val="0"/>
              </a:spcAft>
              <a:buFont typeface="Symbol" panose="05050102010706020507" pitchFamily="18" charset="2"/>
              <a:buNone/>
            </a:pPr>
            <a:r>
              <a:rPr lang="en-US" sz="1100" dirty="0">
                <a:effectLst/>
                <a:latin typeface="Calibri" panose="020F0502020204030204" pitchFamily="34" charset="0"/>
                <a:ea typeface="Times New Roman" panose="02020603050405020304" pitchFamily="18" charset="0"/>
              </a:rPr>
              <a:t>Republic Bank’s Collateralized Sweep Account is designed for commercial clients that seek to fully collateralize/secure their deposit balances. Republic Bank will establish a Sweep Account which will be designated a transfer-activated Repurchase Agreement and is managed by Republic Bank’s Trust Department. </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Interest is accrued daily and posts to your account at month end</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The current rate is .05% APY</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No additional service charges apply to this account</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The balances in this account will be fully secured and will not impact the $250,000 FDIC insurance that is provided to your standard accounts. </a:t>
            </a:r>
            <a:endParaRPr lang="en-US" sz="1100" dirty="0">
              <a:effectLst/>
              <a:latin typeface="Calibri" panose="020F0502020204030204" pitchFamily="34" charset="0"/>
              <a:ea typeface="Calibri" panose="020F0502020204030204" pitchFamily="34" charset="0"/>
            </a:endParaRPr>
          </a:p>
          <a:p>
            <a:endParaRPr lang="en-US" dirty="0"/>
          </a:p>
          <a:p>
            <a:r>
              <a:rPr lang="en-US" dirty="0"/>
              <a:t>2024 Budget </a:t>
            </a:r>
          </a:p>
          <a:p>
            <a:endParaRPr lang="en-US" b="1" dirty="0"/>
          </a:p>
          <a:p>
            <a:pPr algn="l"/>
            <a:r>
              <a:rPr lang="en-US" b="0" dirty="0"/>
              <a:t>$176,272/391,451=45% YTD Actual / Budget</a:t>
            </a:r>
          </a:p>
          <a:p>
            <a:endParaRPr lang="en-US" b="0" dirty="0"/>
          </a:p>
          <a:p>
            <a:r>
              <a:rPr lang="en-US" b="0" dirty="0">
                <a:solidFill>
                  <a:srgbClr val="FF0000"/>
                </a:solidFill>
              </a:rPr>
              <a:t>Projected at year end: 23%   (Actual less budget/budget) (</a:t>
            </a:r>
            <a:r>
              <a:rPr lang="en-US" b="0" dirty="0"/>
              <a:t>$302,181 </a:t>
            </a:r>
            <a:r>
              <a:rPr lang="en-US" b="0" dirty="0">
                <a:solidFill>
                  <a:srgbClr val="FF0000"/>
                </a:solidFill>
              </a:rPr>
              <a:t>– 391,451/391,451)</a:t>
            </a:r>
          </a:p>
          <a:p>
            <a:endParaRPr lang="en-US" b="0" dirty="0"/>
          </a:p>
          <a:p>
            <a:r>
              <a:rPr lang="en-US" b="0" dirty="0"/>
              <a:t>($176,272) / 7 = $25,182 per month spent * 12= $302,181 </a:t>
            </a:r>
            <a:r>
              <a:rPr lang="en-US" b="0" dirty="0" err="1"/>
              <a:t>est</a:t>
            </a:r>
            <a:r>
              <a:rPr lang="en-US" b="0" dirty="0"/>
              <a:t> to spend in 2024 versus total annual budget $391,451.00</a:t>
            </a:r>
          </a:p>
          <a:p>
            <a:endParaRPr lang="en-US" b="0" dirty="0"/>
          </a:p>
          <a:p>
            <a:r>
              <a:rPr lang="en-US" b="0" dirty="0"/>
              <a:t>$176,272/7=25,182 x 12= 302,181</a:t>
            </a:r>
          </a:p>
          <a:p>
            <a:endParaRPr lang="en-US" b="0" dirty="0"/>
          </a:p>
          <a:p>
            <a:endParaRPr lang="en-US" dirty="0"/>
          </a:p>
          <a:p>
            <a:pPr marL="342900" marR="0" lvl="0" indent="-342900">
              <a:spcBef>
                <a:spcPts val="0"/>
              </a:spcBef>
              <a:spcAft>
                <a:spcPts val="0"/>
              </a:spcAft>
              <a:buFont typeface="Symbol" panose="05050102010706020507" pitchFamily="18" charset="2"/>
              <a:buChar char=""/>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KACP wage budget </a:t>
            </a: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is up less than 1%</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Health insurance is </a:t>
            </a:r>
            <a:r>
              <a:rPr lang="en-US" sz="1100" b="0" dirty="0">
                <a:effectLst/>
                <a:latin typeface="Calibri" panose="020F0502020204030204" pitchFamily="34" charset="0"/>
                <a:ea typeface="Times New Roman" panose="02020603050405020304" pitchFamily="18" charset="0"/>
              </a:rPr>
              <a:t>up $3256.00 </a:t>
            </a:r>
            <a:r>
              <a:rPr lang="en-US" sz="1100" dirty="0">
                <a:effectLst/>
                <a:latin typeface="Calibri" panose="020F0502020204030204" pitchFamily="34" charset="0"/>
                <a:ea typeface="Times New Roman" panose="02020603050405020304" pitchFamily="18" charset="0"/>
              </a:rPr>
              <a:t>over 2024 budget numbers</a:t>
            </a:r>
            <a:endParaRPr lang="en-US" sz="11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Times New Roman" panose="02020603050405020304" pitchFamily="18" charset="0"/>
              </a:rPr>
              <a:t>The overall 2025 budget is </a:t>
            </a:r>
            <a:r>
              <a:rPr lang="en-US" sz="1100" b="0" dirty="0">
                <a:effectLst/>
                <a:latin typeface="Calibri" panose="020F0502020204030204" pitchFamily="34" charset="0"/>
                <a:ea typeface="Times New Roman" panose="02020603050405020304" pitchFamily="18" charset="0"/>
              </a:rPr>
              <a:t>up by $59,891 compared to 2024</a:t>
            </a:r>
            <a:endParaRPr lang="en-US" b="0"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23</a:t>
            </a:fld>
            <a:endParaRPr lang="en-US" dirty="0"/>
          </a:p>
        </p:txBody>
      </p:sp>
    </p:spTree>
    <p:extLst>
      <p:ext uri="{BB962C8B-B14F-4D97-AF65-F5344CB8AC3E}">
        <p14:creationId xmlns:p14="http://schemas.microsoft.com/office/powerpoint/2010/main" val="1955458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Hillis</a:t>
            </a:r>
          </a:p>
        </p:txBody>
      </p:sp>
      <p:sp>
        <p:nvSpPr>
          <p:cNvPr id="4" name="Slide Number Placeholder 3"/>
          <p:cNvSpPr>
            <a:spLocks noGrp="1"/>
          </p:cNvSpPr>
          <p:nvPr>
            <p:ph type="sldNum" sz="quarter" idx="10"/>
          </p:nvPr>
        </p:nvSpPr>
        <p:spPr/>
        <p:txBody>
          <a:bodyPr/>
          <a:lstStyle/>
          <a:p>
            <a:fld id="{CDF67174-C91F-4519-A884-8E057B5CD3AC}" type="slidenum">
              <a:rPr lang="en-US" smtClean="0"/>
              <a:pPr/>
              <a:t>24</a:t>
            </a:fld>
            <a:endParaRPr lang="en-US" dirty="0"/>
          </a:p>
        </p:txBody>
      </p:sp>
    </p:spTree>
    <p:extLst>
      <p:ext uri="{BB962C8B-B14F-4D97-AF65-F5344CB8AC3E}">
        <p14:creationId xmlns:p14="http://schemas.microsoft.com/office/powerpoint/2010/main" val="3691172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Mark Hillis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Assessment 5b in handout.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Finys built a new Members Equity System for KACP Assessment.  The system will be utilized this year for our up coming assessment.  MEQ will be useful for other Plans to use for assessment and disbursements. </a:t>
            </a:r>
          </a:p>
        </p:txBody>
      </p:sp>
      <p:sp>
        <p:nvSpPr>
          <p:cNvPr id="4" name="Slide Number Placeholder 3"/>
          <p:cNvSpPr>
            <a:spLocks noGrp="1"/>
          </p:cNvSpPr>
          <p:nvPr>
            <p:ph type="sldNum" sz="quarter" idx="10"/>
          </p:nvPr>
        </p:nvSpPr>
        <p:spPr/>
        <p:txBody>
          <a:bodyPr/>
          <a:lstStyle/>
          <a:p>
            <a:fld id="{CDF67174-C91F-4519-A884-8E057B5CD3AC}" type="slidenum">
              <a:rPr lang="en-US" smtClean="0"/>
              <a:pPr/>
              <a:t>25</a:t>
            </a:fld>
            <a:endParaRPr lang="en-US" dirty="0"/>
          </a:p>
        </p:txBody>
      </p:sp>
    </p:spTree>
    <p:extLst>
      <p:ext uri="{BB962C8B-B14F-4D97-AF65-F5344CB8AC3E}">
        <p14:creationId xmlns:p14="http://schemas.microsoft.com/office/powerpoint/2010/main" val="11385017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Mark Hillis</a:t>
            </a:r>
          </a:p>
          <a:p>
            <a:pPr defTabSz="914285">
              <a:defRPr/>
            </a:pPr>
            <a:r>
              <a:rPr lang="en-US" b="0" dirty="0"/>
              <a:t>Handout 5b.</a:t>
            </a:r>
          </a:p>
          <a:p>
            <a:endParaRPr lang="en-US"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26</a:t>
            </a:fld>
            <a:endParaRPr lang="en-US" dirty="0"/>
          </a:p>
        </p:txBody>
      </p:sp>
    </p:spTree>
    <p:extLst>
      <p:ext uri="{BB962C8B-B14F-4D97-AF65-F5344CB8AC3E}">
        <p14:creationId xmlns:p14="http://schemas.microsoft.com/office/powerpoint/2010/main" val="26368042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Mark Hillis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Recommended Assessment is $3,926,038.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Subrogation dollars are down which impacts the assessment number.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27</a:t>
            </a:fld>
            <a:endParaRPr lang="en-US" dirty="0"/>
          </a:p>
        </p:txBody>
      </p:sp>
    </p:spTree>
    <p:extLst>
      <p:ext uri="{BB962C8B-B14F-4D97-AF65-F5344CB8AC3E}">
        <p14:creationId xmlns:p14="http://schemas.microsoft.com/office/powerpoint/2010/main" val="33486729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a:lnSpc>
                <a:spcPct val="107000"/>
              </a:lnSpc>
              <a:spcBef>
                <a:spcPts val="0"/>
              </a:spcBef>
              <a:spcAft>
                <a:spcPts val="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Mark Hillis:</a:t>
            </a:r>
          </a:p>
          <a:p>
            <a:pPr marL="0" marR="0">
              <a:lnSpc>
                <a:spcPct val="107000"/>
              </a:lnSpc>
              <a:spcBef>
                <a:spcPts val="0"/>
              </a:spcBef>
              <a:spcAft>
                <a:spcPts val="0"/>
              </a:spcAft>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Ask for a motion to approve the budget for 2025.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Ask for a second.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(Motion____________ Second </a:t>
            </a:r>
            <a:r>
              <a:rPr lang="en-US" sz="1800" b="1" dirty="0">
                <a:solidFill>
                  <a:srgbClr val="FF0000"/>
                </a:solidFill>
                <a:effectLst/>
                <a:latin typeface="Calibri" panose="020F0502020204030204" pitchFamily="34" charset="0"/>
                <a:ea typeface="Calibri" panose="020F0502020204030204" pitchFamily="34" charset="0"/>
              </a:rPr>
              <a:t>_____________) </a:t>
            </a:r>
            <a:endParaRPr lang="en-US" sz="1800" b="1" dirty="0">
              <a:solidFill>
                <a:srgbClr val="000000"/>
              </a:solidFill>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Approval of Pure assessment – $</a:t>
            </a:r>
            <a:r>
              <a:rPr lang="en-US" sz="4000" b="0" dirty="0">
                <a:solidFill>
                  <a:schemeClr val="tx1"/>
                </a:solidFill>
              </a:rPr>
              <a:t>3,926,038</a:t>
            </a:r>
            <a:endParaRPr lang="en-US" sz="1800" b="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Ask for a motion to approve the assessment for 2025.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Ask for a second.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 </a:t>
            </a:r>
            <a:endParaRPr lang="en-US" sz="18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b="0" dirty="0">
                <a:solidFill>
                  <a:srgbClr val="FF0000"/>
                </a:solidFill>
                <a:effectLst/>
                <a:latin typeface="Calibri" panose="020F0502020204030204" pitchFamily="34" charset="0"/>
                <a:ea typeface="Calibri" panose="020F0502020204030204" pitchFamily="34" charset="0"/>
              </a:rPr>
              <a:t>(Motion____________ Second _____________) </a:t>
            </a:r>
            <a:endParaRPr lang="en-US" sz="1800" b="0" dirty="0">
              <a:solidFill>
                <a:srgbClr val="000000"/>
              </a:solidFill>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0" dirty="0">
                <a:effectLst/>
                <a:latin typeface="Calibri" panose="020F0502020204030204" pitchFamily="34" charset="0"/>
                <a:ea typeface="Calibri" panose="020F0502020204030204" pitchFamily="34" charset="0"/>
                <a:cs typeface="Calibri" panose="020F0502020204030204" pitchFamily="34" charset="0"/>
              </a:rPr>
              <a:t>Mark hands back to Owen.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0"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28</a:t>
            </a:fld>
            <a:endParaRPr lang="en-US" dirty="0"/>
          </a:p>
        </p:txBody>
      </p:sp>
    </p:spTree>
    <p:extLst>
      <p:ext uri="{BB962C8B-B14F-4D97-AF65-F5344CB8AC3E}">
        <p14:creationId xmlns:p14="http://schemas.microsoft.com/office/powerpoint/2010/main" val="31019708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Mark Hillis – other business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Becky </a:t>
            </a:r>
            <a:r>
              <a:rPr lang="en-US" b="0" dirty="0"/>
              <a:t>– </a:t>
            </a:r>
            <a:r>
              <a:rPr lang="en-US" b="1" dirty="0"/>
              <a:t>See handout 6</a:t>
            </a:r>
            <a:r>
              <a:rPr lang="en-US" b="0" dirty="0"/>
              <a:t>. As you all are aware we have two meetings for KACP each year.  The annual meeting in the Spring and the Budget meeting in the Fall.  At our last meeting we suggested combining these meeting into one yearly meeting.  We would like to take a vote on combining the two meetings into one Fall meeting which will satisfy the annual and budget requirement. There is nothing found in the Plan or Operation or Rules that require two meetings.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Owen: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motion to approve one Fall meeting for KACP.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second.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(Motion____________ Second _____________) </a:t>
            </a:r>
            <a:endParaRPr lang="en-US" sz="1200" b="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All in favor say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Department of Insurance Comments?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2025 meeting reminder (May 24, 2025 – remote, September 21, 2025 – in person) </a:t>
            </a:r>
            <a:r>
              <a:rPr lang="en-US" b="1" dirty="0"/>
              <a:t>DEPENDING ON VOTE  - ONE MEETING OR TWO, IF ONE 9/21/25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motion to adjourn the meeting.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Ask for a second.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 </a:t>
            </a:r>
            <a:endParaRPr lang="en-US" sz="1200" b="0" dirty="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200" b="0" dirty="0">
                <a:solidFill>
                  <a:srgbClr val="FF0000"/>
                </a:solidFill>
                <a:effectLst/>
                <a:latin typeface="Calibri" panose="020F0502020204030204" pitchFamily="34" charset="0"/>
                <a:ea typeface="Calibri" panose="020F0502020204030204" pitchFamily="34" charset="0"/>
              </a:rPr>
              <a:t>(Motion____________ Second _____________) </a:t>
            </a:r>
            <a:endParaRPr lang="en-US" sz="1200" b="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29</a:t>
            </a:fld>
            <a:endParaRPr lang="en-US" dirty="0"/>
          </a:p>
        </p:txBody>
      </p:sp>
    </p:spTree>
    <p:extLst>
      <p:ext uri="{BB962C8B-B14F-4D97-AF65-F5344CB8AC3E}">
        <p14:creationId xmlns:p14="http://schemas.microsoft.com/office/powerpoint/2010/main" val="337736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Mark Hillis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Set expectations regarding remote meeting.</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3</a:t>
            </a:fld>
            <a:endParaRPr lang="en-US" dirty="0"/>
          </a:p>
        </p:txBody>
      </p:sp>
    </p:spTree>
    <p:extLst>
      <p:ext uri="{BB962C8B-B14F-4D97-AF65-F5344CB8AC3E}">
        <p14:creationId xmlns:p14="http://schemas.microsoft.com/office/powerpoint/2010/main" val="2800676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kern="1200" dirty="0">
                <a:solidFill>
                  <a:schemeClr val="tx1"/>
                </a:solidFill>
                <a:effectLst/>
                <a:latin typeface="+mn-lt"/>
                <a:ea typeface="+mn-ea"/>
                <a:cs typeface="+mn-cs"/>
              </a:rPr>
              <a:t>Ericka Gocke</a:t>
            </a:r>
          </a:p>
          <a:p>
            <a:pPr lvl="0"/>
            <a:r>
              <a:rPr lang="en-US" sz="1200" kern="1200" dirty="0">
                <a:solidFill>
                  <a:schemeClr val="tx1"/>
                </a:solidFill>
                <a:effectLst/>
                <a:latin typeface="+mn-lt"/>
                <a:ea typeface="+mn-ea"/>
                <a:cs typeface="+mn-cs"/>
              </a:rPr>
              <a:t>1) “I would like to call the Kentucky Insurance Arbitration Governing Board Meeting to order.”  If in attendance, acknowledge Shawn Boggs with the Department of Insurance.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2) “We will begin with roll call.  Please unmute your phone so that you can respond when I call you by name. </a:t>
            </a:r>
          </a:p>
          <a:p>
            <a:r>
              <a:rPr lang="en-US" sz="1200" kern="1200" dirty="0">
                <a:solidFill>
                  <a:schemeClr val="tx1"/>
                </a:solidFill>
                <a:effectLst/>
                <a:latin typeface="+mn-lt"/>
                <a:ea typeface="+mn-ea"/>
                <a:cs typeface="+mn-cs"/>
              </a:rPr>
              <a:t>  ___Andrew Bursh, of Grange Insurance</a:t>
            </a:r>
          </a:p>
          <a:p>
            <a:r>
              <a:rPr lang="en-US" sz="1200" kern="1200" dirty="0">
                <a:solidFill>
                  <a:schemeClr val="tx1"/>
                </a:solidFill>
                <a:effectLst/>
                <a:latin typeface="+mn-lt"/>
                <a:ea typeface="+mn-ea"/>
                <a:cs typeface="+mn-cs"/>
              </a:rPr>
              <a:t>  ___Taylor Martin, of Nationwide Insurance</a:t>
            </a:r>
          </a:p>
          <a:p>
            <a:r>
              <a:rPr lang="en-US" sz="1200" kern="1200" dirty="0">
                <a:solidFill>
                  <a:schemeClr val="tx1"/>
                </a:solidFill>
                <a:effectLst/>
                <a:latin typeface="+mn-lt"/>
                <a:ea typeface="+mn-ea"/>
                <a:cs typeface="+mn-cs"/>
              </a:rPr>
              <a:t>  ___Scot McFarland, of Allstate Insurance</a:t>
            </a:r>
          </a:p>
          <a:p>
            <a:r>
              <a:rPr lang="en-US" sz="1200" kern="1200" dirty="0">
                <a:solidFill>
                  <a:schemeClr val="tx1"/>
                </a:solidFill>
                <a:effectLst/>
                <a:latin typeface="+mn-lt"/>
                <a:ea typeface="+mn-ea"/>
                <a:cs typeface="+mn-cs"/>
              </a:rPr>
              <a:t>  ___Kimberly McCollom, of State Farm Insurance</a:t>
            </a:r>
          </a:p>
          <a:p>
            <a:r>
              <a:rPr lang="en-US" sz="1200" kern="1200" dirty="0">
                <a:solidFill>
                  <a:schemeClr val="tx1"/>
                </a:solidFill>
                <a:effectLst/>
                <a:latin typeface="+mn-lt"/>
                <a:ea typeface="+mn-ea"/>
                <a:cs typeface="+mn-cs"/>
              </a:rPr>
              <a:t>  ___</a:t>
            </a:r>
            <a:r>
              <a:rPr lang="en-US" dirty="0"/>
              <a:t>Clarissa Flores, of Liberty/Safeco Insurance </a:t>
            </a:r>
          </a:p>
          <a:p>
            <a:r>
              <a:rPr lang="en-US" sz="1200" kern="1200" dirty="0">
                <a:solidFill>
                  <a:schemeClr val="tx1"/>
                </a:solidFill>
                <a:effectLst/>
                <a:latin typeface="+mn-lt"/>
                <a:ea typeface="+mn-ea"/>
                <a:cs typeface="+mn-cs"/>
              </a:rPr>
              <a:t>  ___Vivian Judy, of Travelers Insurance</a:t>
            </a:r>
          </a:p>
          <a:p>
            <a:r>
              <a:rPr lang="en-US" sz="1200" kern="1200" dirty="0">
                <a:solidFill>
                  <a:schemeClr val="tx1"/>
                </a:solidFill>
                <a:effectLst/>
                <a:latin typeface="+mn-lt"/>
                <a:ea typeface="+mn-ea"/>
                <a:cs typeface="+mn-cs"/>
              </a:rPr>
              <a:t>  ___Owen Caster, of Progressive Insurance</a:t>
            </a:r>
          </a:p>
          <a:p>
            <a:r>
              <a:rPr lang="en-US" sz="1200" kern="1200" dirty="0">
                <a:solidFill>
                  <a:schemeClr val="tx1"/>
                </a:solidFill>
                <a:effectLst/>
                <a:latin typeface="+mn-lt"/>
                <a:ea typeface="+mn-ea"/>
                <a:cs typeface="+mn-cs"/>
              </a:rPr>
              <a:t>  ___Samuel “McKenzie” Carter, of Shelter Insurance</a:t>
            </a:r>
          </a:p>
          <a:p>
            <a:r>
              <a:rPr lang="en-US" sz="1200" kern="1200" dirty="0">
                <a:solidFill>
                  <a:schemeClr val="tx1"/>
                </a:solidFill>
                <a:effectLst/>
                <a:latin typeface="+mn-lt"/>
                <a:ea typeface="+mn-ea"/>
                <a:cs typeface="+mn-cs"/>
              </a:rPr>
              <a:t>  ___Allan Faber, of KY National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will now call KIAA Staff and Guests:</a:t>
            </a:r>
          </a:p>
          <a:p>
            <a:r>
              <a:rPr lang="en-US" sz="1200" kern="1200" dirty="0">
                <a:solidFill>
                  <a:schemeClr val="tx1"/>
                </a:solidFill>
                <a:effectLst/>
                <a:latin typeface="+mn-lt"/>
                <a:ea typeface="+mn-ea"/>
                <a:cs typeface="+mn-cs"/>
              </a:rPr>
              <a:t>  ___Mark Hillis, The Plans – in person</a:t>
            </a:r>
          </a:p>
          <a:p>
            <a:r>
              <a:rPr lang="en-US" sz="1200" kern="1200" dirty="0">
                <a:solidFill>
                  <a:schemeClr val="tx1"/>
                </a:solidFill>
                <a:effectLst/>
                <a:latin typeface="+mn-lt"/>
                <a:ea typeface="+mn-ea"/>
                <a:cs typeface="+mn-cs"/>
              </a:rPr>
              <a:t>  ___Erin Lux, The Plans – in person</a:t>
            </a:r>
          </a:p>
          <a:p>
            <a:r>
              <a:rPr lang="en-US" sz="1200" kern="1200" dirty="0">
                <a:solidFill>
                  <a:schemeClr val="tx1"/>
                </a:solidFill>
                <a:effectLst/>
                <a:latin typeface="+mn-lt"/>
                <a:ea typeface="+mn-ea"/>
                <a:cs typeface="+mn-cs"/>
              </a:rPr>
              <a:t>  ___Rebecca Darst, The Plans – in person</a:t>
            </a:r>
          </a:p>
          <a:p>
            <a:r>
              <a:rPr lang="en-US" sz="1200" kern="1200" dirty="0">
                <a:solidFill>
                  <a:schemeClr val="tx1"/>
                </a:solidFill>
                <a:effectLst/>
                <a:latin typeface="+mn-lt"/>
                <a:ea typeface="+mn-ea"/>
                <a:cs typeface="+mn-cs"/>
              </a:rPr>
              <a:t>  ___Carrie Manor, The Plans – in person</a:t>
            </a:r>
          </a:p>
          <a:p>
            <a:r>
              <a:rPr lang="en-US" sz="1200" kern="1200" dirty="0">
                <a:solidFill>
                  <a:schemeClr val="tx1"/>
                </a:solidFill>
                <a:effectLst/>
                <a:latin typeface="+mn-lt"/>
                <a:ea typeface="+mn-ea"/>
                <a:cs typeface="+mn-cs"/>
              </a:rPr>
              <a:t>  ___Shawn Boggs, </a:t>
            </a:r>
            <a:r>
              <a:rPr lang="en-US" b="1" i="0" dirty="0">
                <a:solidFill>
                  <a:srgbClr val="000000"/>
                </a:solidFill>
                <a:effectLst/>
                <a:latin typeface="Raleway" panose="020B0604020202020204" pitchFamily="2" charset="0"/>
              </a:rPr>
              <a:t>Deputy Commissioner </a:t>
            </a:r>
            <a:r>
              <a:rPr lang="en-US" sz="1200" b="0" i="0" kern="1200" dirty="0">
                <a:solidFill>
                  <a:schemeClr val="tx1"/>
                </a:solidFill>
                <a:effectLst/>
                <a:latin typeface="+mn-lt"/>
                <a:ea typeface="+mn-ea"/>
                <a:cs typeface="+mn-cs"/>
              </a:rPr>
              <a:t>with </a:t>
            </a:r>
            <a:r>
              <a:rPr lang="en-US" sz="1200" kern="1200" dirty="0">
                <a:solidFill>
                  <a:schemeClr val="tx1"/>
                </a:solidFill>
                <a:effectLst/>
                <a:latin typeface="+mn-lt"/>
                <a:ea typeface="+mn-ea"/>
                <a:cs typeface="+mn-cs"/>
              </a:rPr>
              <a:t>the Department of Insurance</a:t>
            </a:r>
          </a:p>
          <a:p>
            <a:r>
              <a:rPr lang="en-US" sz="1200" kern="1200" dirty="0">
                <a:solidFill>
                  <a:schemeClr val="tx1"/>
                </a:solidFill>
                <a:effectLst/>
                <a:latin typeface="+mn-lt"/>
                <a:ea typeface="+mn-ea"/>
                <a:cs typeface="+mn-cs"/>
              </a:rPr>
              <a:t>  ___Brad Erdman, KY National – in person </a:t>
            </a:r>
          </a:p>
          <a:p>
            <a:r>
              <a:rPr lang="en-US" sz="1200" kern="1200" dirty="0">
                <a:solidFill>
                  <a:schemeClr val="tx1"/>
                </a:solidFill>
                <a:effectLst/>
                <a:latin typeface="+mn-lt"/>
                <a:ea typeface="+mn-ea"/>
                <a:cs typeface="+mn-cs"/>
              </a:rPr>
              <a:t>  ___Michael Thompson</a:t>
            </a:r>
            <a:r>
              <a:rPr lang="en-US" dirty="0"/>
              <a:t>, of Liberty/Safeco Insurance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we have other attendees who have not been named, we ask you to identify yourself at this time.”</a:t>
            </a:r>
          </a:p>
          <a:p>
            <a:r>
              <a:rPr lang="en-US" sz="1200" kern="1200" dirty="0">
                <a:solidFill>
                  <a:schemeClr val="tx1"/>
                </a:solidFill>
                <a:effectLst/>
                <a:latin typeface="+mn-lt"/>
                <a:ea typeface="+mn-ea"/>
                <a:cs typeface="+mn-cs"/>
              </a:rPr>
              <a:t>Make note of any </a:t>
            </a:r>
            <a:r>
              <a:rPr lang="en-US" sz="1200" b="1" kern="1200" dirty="0">
                <a:solidFill>
                  <a:schemeClr val="tx1"/>
                </a:solidFill>
                <a:effectLst/>
                <a:latin typeface="+mn-lt"/>
                <a:ea typeface="+mn-ea"/>
                <a:cs typeface="+mn-cs"/>
              </a:rPr>
              <a:t>proxy(s)</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Note a quorum is present.</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 We want to remind everyone that we are bound by the Anti-Trust Preamble that was provided in the meeting documents.</a:t>
            </a:r>
          </a:p>
          <a:p>
            <a:pPr lvl="0"/>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4</a:t>
            </a:fld>
            <a:endParaRPr lang="en-US" dirty="0"/>
          </a:p>
        </p:txBody>
      </p:sp>
    </p:spTree>
    <p:extLst>
      <p:ext uri="{BB962C8B-B14F-4D97-AF65-F5344CB8AC3E}">
        <p14:creationId xmlns:p14="http://schemas.microsoft.com/office/powerpoint/2010/main" val="2957705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Ericka Gocke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next item on the agenda is the Approval of Minutes</a:t>
            </a:r>
            <a:r>
              <a:rPr lang="en-US" sz="1200" kern="1200" dirty="0">
                <a:solidFill>
                  <a:schemeClr val="tx1"/>
                </a:solidFill>
                <a:effectLst/>
                <a:latin typeface="+mn-lt"/>
                <a:ea typeface="+mn-ea"/>
                <a:cs typeface="+mn-cs"/>
              </a:rPr>
              <a:t>. The prior meeting minutes which are noted on the  PowerPoint have been emailed to each of you in advance of the meeting and are included in Tab 4a and 4b.</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 We will need a motion to approve the minutes of the 2024 Annual meeting and Board meeting.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b) Ask for a second to the motion.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 All in favor say ‘aye’.  All opposed say ‘no’.  Any abstain?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d) The motion carries.</a:t>
            </a:r>
          </a:p>
          <a:p>
            <a:endParaRPr lang="en-US" sz="1200" kern="1200" dirty="0">
              <a:solidFill>
                <a:schemeClr val="tx1"/>
              </a:solidFill>
              <a:effectLst/>
              <a:latin typeface="+mn-lt"/>
              <a:ea typeface="+mn-ea"/>
              <a:cs typeface="+mn-cs"/>
            </a:endParaRPr>
          </a:p>
          <a:p>
            <a:endParaRPr lang="en-US" sz="1200" kern="1200" dirty="0">
              <a:solidFill>
                <a:srgbClr val="C00000"/>
              </a:solidFill>
              <a:effectLst/>
              <a:latin typeface="+mn-lt"/>
              <a:ea typeface="+mn-ea"/>
              <a:cs typeface="+mn-cs"/>
            </a:endParaRPr>
          </a:p>
          <a:p>
            <a:r>
              <a:rPr lang="en-US" dirty="0">
                <a:solidFill>
                  <a:srgbClr val="C00000"/>
                </a:solidFill>
              </a:rPr>
              <a:t>(Motion:____________   Second _____________)</a:t>
            </a:r>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5</a:t>
            </a:fld>
            <a:endParaRPr lang="en-US" dirty="0"/>
          </a:p>
        </p:txBody>
      </p:sp>
    </p:spTree>
    <p:extLst>
      <p:ext uri="{BB962C8B-B14F-4D97-AF65-F5344CB8AC3E}">
        <p14:creationId xmlns:p14="http://schemas.microsoft.com/office/powerpoint/2010/main" val="3686417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6</a:t>
            </a:fld>
            <a:endParaRPr lang="en-US" dirty="0"/>
          </a:p>
        </p:txBody>
      </p:sp>
    </p:spTree>
    <p:extLst>
      <p:ext uri="{BB962C8B-B14F-4D97-AF65-F5344CB8AC3E}">
        <p14:creationId xmlns:p14="http://schemas.microsoft.com/office/powerpoint/2010/main" val="3068190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 Darst</a:t>
            </a:r>
          </a:p>
          <a:p>
            <a:r>
              <a:rPr lang="en-US" dirty="0"/>
              <a:t>Our filings in 2024 have been up this year compared to last year.  Filings through April have been up in comparison to 2023; May through July, has seen a slight decline in filings.  In August it went back up to 103.</a:t>
            </a:r>
          </a:p>
        </p:txBody>
      </p:sp>
      <p:sp>
        <p:nvSpPr>
          <p:cNvPr id="4" name="Slide Number Placeholder 3"/>
          <p:cNvSpPr>
            <a:spLocks noGrp="1"/>
          </p:cNvSpPr>
          <p:nvPr>
            <p:ph type="sldNum" sz="quarter" idx="10"/>
          </p:nvPr>
        </p:nvSpPr>
        <p:spPr/>
        <p:txBody>
          <a:bodyPr/>
          <a:lstStyle/>
          <a:p>
            <a:fld id="{CDF67174-C91F-4519-A884-8E057B5CD3AC}" type="slidenum">
              <a:rPr lang="en-US" smtClean="0"/>
              <a:pPr/>
              <a:t>7</a:t>
            </a:fld>
            <a:endParaRPr lang="en-US" dirty="0"/>
          </a:p>
        </p:txBody>
      </p:sp>
    </p:spTree>
    <p:extLst>
      <p:ext uri="{BB962C8B-B14F-4D97-AF65-F5344CB8AC3E}">
        <p14:creationId xmlns:p14="http://schemas.microsoft.com/office/powerpoint/2010/main" val="4118225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 Darst</a:t>
            </a:r>
          </a:p>
          <a:p>
            <a:r>
              <a:rPr lang="en-US" dirty="0"/>
              <a:t>We have received 798 arbitration filing through July of 2024 when compared to 731 for same period last year.  Filings are up 8% this year compared to 2023.  </a:t>
            </a:r>
          </a:p>
          <a:p>
            <a:endParaRPr lang="en-US"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8</a:t>
            </a:fld>
            <a:endParaRPr lang="en-US" dirty="0"/>
          </a:p>
        </p:txBody>
      </p:sp>
    </p:spTree>
    <p:extLst>
      <p:ext uri="{BB962C8B-B14F-4D97-AF65-F5344CB8AC3E}">
        <p14:creationId xmlns:p14="http://schemas.microsoft.com/office/powerpoint/2010/main" val="15177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 Darst</a:t>
            </a:r>
          </a:p>
          <a:p>
            <a:r>
              <a:rPr lang="en-US" dirty="0"/>
              <a:t>You can see by the above chart the number of hearings your company has received through July 31, 2024. The assignment number is based on your market share percentages.  We have set for hearing 557 files</a:t>
            </a:r>
            <a:r>
              <a:rPr lang="en-US" b="1" dirty="0"/>
              <a:t> </a:t>
            </a:r>
            <a:r>
              <a:rPr lang="en-US" dirty="0"/>
              <a:t>through July 2024.   Last year for the same period we set 479 just slightly less than this year. </a:t>
            </a:r>
          </a:p>
          <a:p>
            <a:endParaRPr lang="en-US" dirty="0"/>
          </a:p>
          <a:p>
            <a:r>
              <a:rPr lang="en-US" dirty="0"/>
              <a:t>Keep in mind not all dockets set for hearing are heard.  Some files are withdrawn prior to the hearing date while others are deferred</a:t>
            </a:r>
            <a:r>
              <a:rPr lang="en-US" b="1" dirty="0"/>
              <a:t>.  </a:t>
            </a:r>
          </a:p>
          <a:p>
            <a:r>
              <a:rPr lang="en-US" b="0" dirty="0"/>
              <a:t>We have added 14 newly approved arbitrators.</a:t>
            </a:r>
            <a:r>
              <a:rPr lang="en-US" b="1" dirty="0"/>
              <a:t> </a:t>
            </a:r>
            <a:r>
              <a:rPr lang="en-US" dirty="0"/>
              <a:t>We hope to see more referrals before year end. Keep them coming.  </a:t>
            </a:r>
          </a:p>
          <a:p>
            <a:endParaRPr lang="en-US" dirty="0"/>
          </a:p>
          <a:p>
            <a:endParaRPr lang="en-US" dirty="0"/>
          </a:p>
          <a:p>
            <a:endParaRPr lang="en-US" dirty="0"/>
          </a:p>
          <a:p>
            <a:endParaRPr lang="en-US" dirty="0"/>
          </a:p>
          <a:p>
            <a:r>
              <a:rPr lang="en-US" dirty="0"/>
              <a:t>------------------------------------------------------------------------------------------------------------------------</a:t>
            </a:r>
          </a:p>
          <a:p>
            <a:pPr defTabSz="904159">
              <a:defRPr/>
            </a:pPr>
            <a:endParaRPr lang="en-US" dirty="0"/>
          </a:p>
          <a:p>
            <a:pPr defTabSz="904159">
              <a:defRPr/>
            </a:pPr>
            <a:r>
              <a:rPr lang="en-US" b="1" dirty="0"/>
              <a:t>COMPANY MKT SHARE  - SF 28% KFB 22% PROG 10% LM 15% ALL 11% NW 2% TRAV 5% SHLTR 2% GRANGE 1%</a:t>
            </a:r>
          </a:p>
          <a:p>
            <a:pPr defTabSz="904159">
              <a:defRPr/>
            </a:pPr>
            <a:r>
              <a:rPr lang="en-US" b="1" dirty="0"/>
              <a:t>MEMBER COMPANY MKT SHARE MAKE UP 65.08% OF THE TOTAL MARKET SHARE</a:t>
            </a:r>
          </a:p>
          <a:p>
            <a:pPr defTabSz="904159">
              <a:defRPr/>
            </a:pPr>
            <a:endParaRPr lang="en-US" dirty="0"/>
          </a:p>
          <a:p>
            <a:pPr defTabSz="904159">
              <a:defRPr/>
            </a:pPr>
            <a:r>
              <a:rPr lang="en-US" dirty="0"/>
              <a:t> </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DF67174-C91F-4519-A884-8E057B5CD3AC}" type="slidenum">
              <a:rPr lang="en-US" smtClean="0"/>
              <a:pPr/>
              <a:t>9</a:t>
            </a:fld>
            <a:endParaRPr lang="en-US" dirty="0"/>
          </a:p>
        </p:txBody>
      </p:sp>
    </p:spTree>
    <p:extLst>
      <p:ext uri="{BB962C8B-B14F-4D97-AF65-F5344CB8AC3E}">
        <p14:creationId xmlns:p14="http://schemas.microsoft.com/office/powerpoint/2010/main" val="69138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24EB28C1-8DC8-4A92-9374-E88E38404F7C}" type="datetime1">
              <a:rPr lang="en-US" smtClean="0"/>
              <a:t>9/12/2024</a:t>
            </a:fld>
            <a:endParaRPr lang="en-US"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152433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B25E4E-3681-4F88-B814-7F7F0554F82C}"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11617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1D82A-A37C-4B99-8ED9-F20B79AED5EE}"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137522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74E9FE-D8AF-4500-8968-E29971134805}"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4085959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B27AFD-04E5-4FFC-9461-4F6AB2CA41DB}" type="datetime1">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406242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18A617-CD3C-4903-8F08-62EB9ADC5A84}" type="datetime1">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260593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6B2885-C25D-4766-A639-E896E584E571}" type="datetime1">
              <a:rPr lang="en-US" smtClean="0"/>
              <a:t>9/12/2024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18570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AE22DD-879F-4A2C-A233-BDE3E0AEA078}" type="datetime1">
              <a:rPr lang="en-US" smtClean="0"/>
              <a:t>9/12/2024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313369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0957E-2137-484D-8654-40C39223F414}" type="datetime1">
              <a:rPr lang="en-US" smtClean="0"/>
              <a:t>9/12/2024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3883372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513DE69B-9062-4DB1-A540-5658DA29461A}" type="datetime1">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20515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1A7A28C3-7635-4E67-B95B-6A4DA495F25D}" type="datetime1">
              <a:rPr lang="en-US" smtClean="0"/>
              <a:t>9/12/2024</a:t>
            </a:fld>
            <a:endParaRPr lang="en-US"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34858085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27AA24C7-1554-4EFB-ABCD-338E3BE01CB2}" type="datetime1">
              <a:rPr lang="en-US" smtClean="0"/>
              <a:t>9/12/2024</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2C848E1B-F70D-4909-8743-8FD4AA54C181}" type="slidenum">
              <a:rPr lang="en-US" smtClean="0"/>
              <a:pPr/>
              <a:t>‹#›</a:t>
            </a:fld>
            <a:endParaRPr lang="en-US" dirty="0"/>
          </a:p>
        </p:txBody>
      </p:sp>
    </p:spTree>
    <p:extLst>
      <p:ext uri="{BB962C8B-B14F-4D97-AF65-F5344CB8AC3E}">
        <p14:creationId xmlns:p14="http://schemas.microsoft.com/office/powerpoint/2010/main" val="3536458644"/>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hf hdr="0" ftr="0" dt="0"/>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1" y="643467"/>
            <a:ext cx="3008121"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5" y="809244"/>
            <a:ext cx="2763774"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720969" y="1031634"/>
            <a:ext cx="2526323" cy="4844777"/>
          </a:xfrm>
        </p:spPr>
        <p:txBody>
          <a:bodyPr>
            <a:normAutofit/>
          </a:bodyPr>
          <a:lstStyle/>
          <a:p>
            <a:r>
              <a:rPr lang="en-US" b="1" dirty="0">
                <a:solidFill>
                  <a:srgbClr val="FFFFFF"/>
                </a:solidFill>
              </a:rPr>
              <a:t>Welcome</a:t>
            </a:r>
          </a:p>
        </p:txBody>
      </p:sp>
      <p:sp>
        <p:nvSpPr>
          <p:cNvPr id="2" name="Content Placeholder 1"/>
          <p:cNvSpPr>
            <a:spLocks noGrp="1"/>
          </p:cNvSpPr>
          <p:nvPr>
            <p:ph idx="1"/>
          </p:nvPr>
        </p:nvSpPr>
        <p:spPr>
          <a:xfrm>
            <a:off x="3967343" y="1031634"/>
            <a:ext cx="4605442" cy="4746232"/>
          </a:xfrm>
        </p:spPr>
        <p:txBody>
          <a:bodyPr anchor="ctr">
            <a:normAutofit/>
          </a:bodyPr>
          <a:lstStyle/>
          <a:p>
            <a:pPr marL="0" indent="0">
              <a:buNone/>
            </a:pPr>
            <a:endParaRPr lang="en-US" sz="2800" dirty="0"/>
          </a:p>
          <a:p>
            <a:pPr marL="0" indent="0">
              <a:buNone/>
            </a:pPr>
            <a:endParaRPr lang="en-US" sz="2800" dirty="0"/>
          </a:p>
          <a:p>
            <a:pPr marL="0" indent="0">
              <a:buNone/>
            </a:pPr>
            <a:r>
              <a:rPr lang="en-US" sz="2800" dirty="0"/>
              <a:t>Kentucky Insurance Arbitration Association Board Meeting</a:t>
            </a:r>
          </a:p>
          <a:p>
            <a:pPr marL="0" indent="0">
              <a:buNone/>
            </a:pPr>
            <a:endParaRPr lang="en-US" sz="2800" dirty="0"/>
          </a:p>
          <a:p>
            <a:pPr marL="0" indent="0">
              <a:buNone/>
            </a:pPr>
            <a:endParaRPr lang="en-US" sz="2800" dirty="0"/>
          </a:p>
          <a:p>
            <a:pPr marL="0" indent="0">
              <a:buNone/>
            </a:pPr>
            <a:r>
              <a:rPr lang="en-US" sz="2800" dirty="0"/>
              <a:t>Kentucky Assigned Claims Plan Governing Committee Meeting</a:t>
            </a:r>
          </a:p>
          <a:p>
            <a:pPr marL="0" indent="0">
              <a:buNone/>
            </a:pPr>
            <a:endParaRPr lang="en-US" sz="2800" dirty="0"/>
          </a:p>
          <a:p>
            <a:pPr marL="624078" indent="-514350">
              <a:buNone/>
            </a:pPr>
            <a:endParaRPr lang="en-US" dirty="0"/>
          </a:p>
        </p:txBody>
      </p:sp>
      <p:sp>
        <p:nvSpPr>
          <p:cNvPr id="4" name="Slide Number Placeholder 3">
            <a:extLst>
              <a:ext uri="{FF2B5EF4-FFF2-40B4-BE49-F238E27FC236}">
                <a16:creationId xmlns:a16="http://schemas.microsoft.com/office/drawing/2014/main" id="{594BC6C9-569F-ACF1-6C81-10EFF1249EE0}"/>
              </a:ext>
            </a:extLst>
          </p:cNvPr>
          <p:cNvSpPr>
            <a:spLocks noGrp="1"/>
          </p:cNvSpPr>
          <p:nvPr>
            <p:ph type="sldNum" sz="quarter" idx="12"/>
          </p:nvPr>
        </p:nvSpPr>
        <p:spPr/>
        <p:txBody>
          <a:bodyPr/>
          <a:lstStyle/>
          <a:p>
            <a:fld id="{2C848E1B-F70D-4909-8743-8FD4AA54C181}"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C090937-65B6-4E69-8A51-DC43F550C2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527" y="1059893"/>
            <a:ext cx="2596672" cy="4738211"/>
          </a:xfrm>
        </p:spPr>
        <p:txBody>
          <a:bodyPr>
            <a:normAutofit/>
          </a:bodyPr>
          <a:lstStyle/>
          <a:p>
            <a:r>
              <a:rPr lang="en-US"/>
              <a:t>Budget and Financial Report</a:t>
            </a:r>
          </a:p>
        </p:txBody>
      </p:sp>
      <p:sp>
        <p:nvSpPr>
          <p:cNvPr id="11" name="Rectangle 10">
            <a:extLst>
              <a:ext uri="{FF2B5EF4-FFF2-40B4-BE49-F238E27FC236}">
                <a16:creationId xmlns:a16="http://schemas.microsoft.com/office/drawing/2014/main" id="{18EF8026-88C8-40AD-89D3-AB638002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0"/>
            <a:ext cx="565327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505" y="1059894"/>
            <a:ext cx="4762281" cy="4717972"/>
          </a:xfrm>
        </p:spPr>
        <p:txBody>
          <a:bodyPr anchor="ctr">
            <a:normAutofit/>
          </a:bodyPr>
          <a:lstStyle/>
          <a:p>
            <a:pPr>
              <a:buNone/>
            </a:pPr>
            <a:r>
              <a:rPr lang="en-US" sz="1700" b="1" dirty="0"/>
              <a:t>	</a:t>
            </a:r>
          </a:p>
          <a:p>
            <a:pPr>
              <a:buNone/>
            </a:pPr>
            <a:r>
              <a:rPr lang="en-US" sz="2000" dirty="0"/>
              <a:t>Bank Balance: (as of 7/31/24)</a:t>
            </a:r>
          </a:p>
          <a:p>
            <a:pPr marL="0" lvl="2" indent="0">
              <a:buNone/>
            </a:pPr>
            <a:r>
              <a:rPr lang="en-US" dirty="0"/>
              <a:t>	</a:t>
            </a:r>
            <a:r>
              <a:rPr lang="en-US" i="0" dirty="0">
                <a:solidFill>
                  <a:schemeClr val="tx1"/>
                </a:solidFill>
              </a:rPr>
              <a:t>Republic Bank:  $</a:t>
            </a:r>
            <a:r>
              <a:rPr lang="en-US" i="0" dirty="0">
                <a:solidFill>
                  <a:schemeClr val="tx1"/>
                </a:solidFill>
                <a:effectLst/>
                <a:ea typeface="Aptos" panose="020B0004020202020204" pitchFamily="34" charset="0"/>
              </a:rPr>
              <a:t>400,039.45 </a:t>
            </a:r>
            <a:endParaRPr lang="en-US" i="0" dirty="0">
              <a:solidFill>
                <a:schemeClr val="tx1"/>
              </a:solidFill>
              <a:effectLst/>
              <a:ea typeface="Calibri" panose="020F0502020204030204" pitchFamily="34" charset="0"/>
              <a:cs typeface="Calibri" panose="020F0502020204030204" pitchFamily="34" charset="0"/>
            </a:endParaRPr>
          </a:p>
          <a:p>
            <a:pPr marL="0" lvl="2" indent="0">
              <a:buNone/>
            </a:pPr>
            <a:endParaRPr lang="en-US" dirty="0">
              <a:highlight>
                <a:srgbClr val="FFFF00"/>
              </a:highlight>
            </a:endParaRPr>
          </a:p>
          <a:p>
            <a:pPr marL="0" lvl="2" indent="0">
              <a:buNone/>
            </a:pPr>
            <a:r>
              <a:rPr lang="en-US" i="0" dirty="0"/>
              <a:t>2024 Budget:</a:t>
            </a:r>
          </a:p>
          <a:p>
            <a:pPr marL="0" lvl="2" indent="0">
              <a:buNone/>
            </a:pPr>
            <a:r>
              <a:rPr lang="en-US" sz="2000" dirty="0"/>
              <a:t>	</a:t>
            </a:r>
            <a:r>
              <a:rPr lang="en-US" dirty="0">
                <a:solidFill>
                  <a:schemeClr val="tx1"/>
                </a:solidFill>
              </a:rPr>
              <a:t>48</a:t>
            </a:r>
            <a:r>
              <a:rPr lang="en-US" sz="2000" dirty="0">
                <a:solidFill>
                  <a:schemeClr val="tx1"/>
                </a:solidFill>
              </a:rPr>
              <a:t>% of budget as of 7/31</a:t>
            </a:r>
          </a:p>
          <a:p>
            <a:pPr marL="0" lvl="2" indent="0">
              <a:buNone/>
            </a:pPr>
            <a:r>
              <a:rPr lang="en-US" dirty="0">
                <a:solidFill>
                  <a:schemeClr val="tx1"/>
                </a:solidFill>
              </a:rPr>
              <a:t>	</a:t>
            </a:r>
            <a:r>
              <a:rPr lang="en-US" sz="2000" dirty="0">
                <a:solidFill>
                  <a:schemeClr val="tx1"/>
                </a:solidFill>
              </a:rPr>
              <a:t>Projected to come in under budget</a:t>
            </a:r>
          </a:p>
          <a:p>
            <a:pPr marL="0" lvl="2" indent="0">
              <a:buNone/>
            </a:pPr>
            <a:endParaRPr lang="en-US" dirty="0"/>
          </a:p>
          <a:p>
            <a:pPr marL="0" lvl="2" indent="0">
              <a:buNone/>
            </a:pPr>
            <a:r>
              <a:rPr lang="en-US" i="0" dirty="0"/>
              <a:t>2025 Budget:  </a:t>
            </a:r>
            <a:r>
              <a:rPr lang="en-US" dirty="0"/>
              <a:t>(5a. copy in handout)</a:t>
            </a:r>
          </a:p>
          <a:p>
            <a:pPr marL="0" lvl="2" indent="0">
              <a:buNone/>
            </a:pPr>
            <a:r>
              <a:rPr lang="en-US" dirty="0"/>
              <a:t>	</a:t>
            </a:r>
            <a:r>
              <a:rPr lang="en-US" b="1" i="0" dirty="0"/>
              <a:t>$ 515,426</a:t>
            </a:r>
          </a:p>
          <a:p>
            <a:pPr marL="0" lvl="2" indent="0">
              <a:buNone/>
            </a:pPr>
            <a:r>
              <a:rPr lang="en-US" sz="2000" dirty="0"/>
              <a:t>	Health and Employee Benefits</a:t>
            </a:r>
            <a:endParaRPr lang="en-US" sz="2000" b="1" dirty="0"/>
          </a:p>
          <a:p>
            <a:pPr marL="0" lvl="3" indent="0">
              <a:buNone/>
            </a:pPr>
            <a:r>
              <a:rPr lang="en-US" sz="2000" dirty="0"/>
              <a:t>	Employee Allocation</a:t>
            </a:r>
          </a:p>
          <a:p>
            <a:pPr marL="0" lvl="3" indent="0">
              <a:buNone/>
            </a:pPr>
            <a:r>
              <a:rPr lang="en-US" sz="2000" dirty="0"/>
              <a:t>	Motion to approve 2025 budget</a:t>
            </a:r>
          </a:p>
          <a:p>
            <a:pPr marL="1371600" lvl="3" indent="0">
              <a:buNone/>
            </a:pPr>
            <a:endParaRPr lang="en-US" sz="1700" dirty="0"/>
          </a:p>
        </p:txBody>
      </p:sp>
      <p:sp>
        <p:nvSpPr>
          <p:cNvPr id="4" name="Slide Number Placeholder 3"/>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a:solidFill>
                  <a:srgbClr val="FFFFFF">
                    <a:alpha val="25000"/>
                  </a:srgbClr>
                </a:solidFill>
              </a:rPr>
              <a:pPr>
                <a:lnSpc>
                  <a:spcPct val="90000"/>
                </a:lnSpc>
                <a:spcAft>
                  <a:spcPts val="600"/>
                </a:spcAft>
              </a:pPr>
              <a:t>10</a:t>
            </a:fld>
            <a:endParaRPr lang="en-US">
              <a:solidFill>
                <a:srgbClr val="FFFFFF">
                  <a:alpha val="25000"/>
                </a:srgbClr>
              </a:solidFill>
            </a:endParaRPr>
          </a:p>
        </p:txBody>
      </p:sp>
    </p:spTree>
    <p:extLst>
      <p:ext uri="{BB962C8B-B14F-4D97-AF65-F5344CB8AC3E}">
        <p14:creationId xmlns:p14="http://schemas.microsoft.com/office/powerpoint/2010/main" val="186034016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66BA23-BFC4-4C16-9B4B-5A96F79860E6}"/>
              </a:ext>
            </a:extLst>
          </p:cNvPr>
          <p:cNvSpPr>
            <a:spLocks noGrp="1"/>
          </p:cNvSpPr>
          <p:nvPr>
            <p:ph type="title"/>
          </p:nvPr>
        </p:nvSpPr>
        <p:spPr>
          <a:xfrm>
            <a:off x="529724" y="639763"/>
            <a:ext cx="2960998" cy="5492750"/>
          </a:xfrm>
        </p:spPr>
        <p:txBody>
          <a:bodyPr>
            <a:normAutofit/>
          </a:bodyPr>
          <a:lstStyle/>
          <a:p>
            <a:r>
              <a:rPr lang="en-US" sz="5200" dirty="0">
                <a:solidFill>
                  <a:srgbClr val="FFFFFF"/>
                </a:solidFill>
              </a:rPr>
              <a:t>NEW KIAA SYSTEM </a:t>
            </a:r>
          </a:p>
        </p:txBody>
      </p:sp>
      <p:cxnSp>
        <p:nvCxnSpPr>
          <p:cNvPr id="18" name="Straight Connector 17">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28492"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6A0E861-C15C-4E62-B030-398AB0B07208}"/>
              </a:ext>
            </a:extLst>
          </p:cNvPr>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smtClean="0">
                <a:solidFill>
                  <a:srgbClr val="FFFFFF">
                    <a:alpha val="25000"/>
                  </a:srgbClr>
                </a:solidFill>
              </a:rPr>
              <a:pPr>
                <a:lnSpc>
                  <a:spcPct val="90000"/>
                </a:lnSpc>
                <a:spcAft>
                  <a:spcPts val="600"/>
                </a:spcAft>
              </a:pPr>
              <a:t>11</a:t>
            </a:fld>
            <a:endParaRPr lang="en-US">
              <a:solidFill>
                <a:srgbClr val="FFFFFF">
                  <a:alpha val="25000"/>
                </a:srgbClr>
              </a:solidFill>
            </a:endParaRPr>
          </a:p>
        </p:txBody>
      </p:sp>
      <p:pic>
        <p:nvPicPr>
          <p:cNvPr id="1028" name="Picture 4" descr="Finys">
            <a:extLst>
              <a:ext uri="{FF2B5EF4-FFF2-40B4-BE49-F238E27FC236}">
                <a16:creationId xmlns:a16="http://schemas.microsoft.com/office/drawing/2014/main" id="{E09951D9-0AAB-CD28-96EF-EC260B78C0A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20446" y="2269787"/>
            <a:ext cx="3400358" cy="2318426"/>
          </a:xfrm>
          <a:prstGeom prst="rect">
            <a:avLst/>
          </a:prstGeom>
          <a:solidFill>
            <a:schemeClr val="accent1"/>
          </a:solidFill>
        </p:spPr>
      </p:pic>
    </p:spTree>
    <p:extLst>
      <p:ext uri="{BB962C8B-B14F-4D97-AF65-F5344CB8AC3E}">
        <p14:creationId xmlns:p14="http://schemas.microsoft.com/office/powerpoint/2010/main" val="391062617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529724" y="639763"/>
            <a:ext cx="2960998" cy="5492750"/>
          </a:xfrm>
        </p:spPr>
        <p:txBody>
          <a:bodyPr>
            <a:normAutofit/>
          </a:bodyPr>
          <a:lstStyle/>
          <a:p>
            <a:r>
              <a:rPr lang="en-US" sz="5200" dirty="0">
                <a:solidFill>
                  <a:srgbClr val="FFFFFF"/>
                </a:solidFill>
              </a:rPr>
              <a:t>Other Business</a:t>
            </a:r>
          </a:p>
        </p:txBody>
      </p:sp>
      <p:cxnSp>
        <p:nvCxnSpPr>
          <p:cNvPr id="13" name="Straight Connector 12">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28492"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a:solidFill>
                  <a:srgbClr val="FFFFFF">
                    <a:alpha val="25000"/>
                  </a:srgbClr>
                </a:solidFill>
              </a:rPr>
              <a:pPr>
                <a:lnSpc>
                  <a:spcPct val="90000"/>
                </a:lnSpc>
                <a:spcAft>
                  <a:spcPts val="600"/>
                </a:spcAft>
              </a:pPr>
              <a:t>12</a:t>
            </a:fld>
            <a:endParaRPr lang="en-US">
              <a:solidFill>
                <a:srgbClr val="FFFFFF">
                  <a:alpha val="25000"/>
                </a:srgbClr>
              </a:solidFill>
            </a:endParaRPr>
          </a:p>
        </p:txBody>
      </p:sp>
      <p:sp>
        <p:nvSpPr>
          <p:cNvPr id="6" name="Content Placeholder 5"/>
          <p:cNvSpPr>
            <a:spLocks noGrp="1"/>
          </p:cNvSpPr>
          <p:nvPr>
            <p:ph idx="1"/>
          </p:nvPr>
        </p:nvSpPr>
        <p:spPr>
          <a:xfrm>
            <a:off x="3966261" y="639764"/>
            <a:ext cx="4606524" cy="5492749"/>
          </a:xfrm>
        </p:spPr>
        <p:txBody>
          <a:bodyPr anchor="ctr">
            <a:normAutofit/>
          </a:bodyPr>
          <a:lstStyle/>
          <a:p>
            <a:endParaRPr lang="en-US" dirty="0"/>
          </a:p>
          <a:p>
            <a:endParaRPr lang="en-US" dirty="0"/>
          </a:p>
          <a:p>
            <a:endParaRPr lang="en-US" dirty="0"/>
          </a:p>
          <a:p>
            <a:endParaRPr lang="en-US" dirty="0"/>
          </a:p>
          <a:p>
            <a:r>
              <a:rPr lang="en-US" dirty="0"/>
              <a:t>Insurance Department Comments</a:t>
            </a:r>
          </a:p>
          <a:p>
            <a:r>
              <a:rPr lang="en-US" dirty="0"/>
              <a:t>Next meetings:  </a:t>
            </a:r>
          </a:p>
          <a:p>
            <a:pPr lvl="3"/>
            <a:r>
              <a:rPr lang="en-US" dirty="0"/>
              <a:t>May 21, 2025 (Remote)</a:t>
            </a:r>
          </a:p>
          <a:p>
            <a:pPr lvl="3"/>
            <a:r>
              <a:rPr lang="en-US" dirty="0"/>
              <a:t>September 24, 2025</a:t>
            </a:r>
          </a:p>
          <a:p>
            <a:pPr lvl="3"/>
            <a:r>
              <a:rPr lang="en-US" dirty="0"/>
              <a:t>Adjournment</a:t>
            </a:r>
          </a:p>
          <a:p>
            <a:pPr marL="0" indent="0">
              <a:buNone/>
            </a:pPr>
            <a:endParaRPr lang="en-US" dirty="0"/>
          </a:p>
          <a:p>
            <a:endParaRPr lang="en-US" dirty="0"/>
          </a:p>
          <a:p>
            <a:endParaRPr lang="en-US" dirty="0"/>
          </a:p>
          <a:p>
            <a:pPr>
              <a:buNone/>
            </a:pP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803884" y="1059736"/>
            <a:ext cx="7530175" cy="1228130"/>
          </a:xfrm>
        </p:spPr>
        <p:txBody>
          <a:bodyPr>
            <a:normAutofit/>
          </a:bodyPr>
          <a:lstStyle/>
          <a:p>
            <a:r>
              <a:rPr lang="en-US">
                <a:solidFill>
                  <a:srgbClr val="FFFFFF"/>
                </a:solidFill>
              </a:rPr>
              <a:t>Kentucky Assigned Claims Plan</a:t>
            </a:r>
          </a:p>
        </p:txBody>
      </p:sp>
      <p:sp>
        <p:nvSpPr>
          <p:cNvPr id="3" name="Slide Number Placeholder 2"/>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smtClean="0"/>
              <a:pPr>
                <a:lnSpc>
                  <a:spcPct val="90000"/>
                </a:lnSpc>
                <a:spcAft>
                  <a:spcPts val="600"/>
                </a:spcAft>
              </a:pPr>
              <a:t>13</a:t>
            </a:fld>
            <a:endParaRPr lang="en-US" dirty="0"/>
          </a:p>
        </p:txBody>
      </p:sp>
      <p:sp>
        <p:nvSpPr>
          <p:cNvPr id="2" name="Content Placeholder 1"/>
          <p:cNvSpPr>
            <a:spLocks noGrp="1"/>
          </p:cNvSpPr>
          <p:nvPr>
            <p:ph idx="1"/>
          </p:nvPr>
        </p:nvSpPr>
        <p:spPr>
          <a:xfrm>
            <a:off x="803884" y="2973313"/>
            <a:ext cx="7530175" cy="2903099"/>
          </a:xfrm>
        </p:spPr>
        <p:txBody>
          <a:bodyPr>
            <a:normAutofit/>
          </a:bodyPr>
          <a:lstStyle/>
          <a:p>
            <a:pPr>
              <a:buNone/>
            </a:pPr>
            <a:endParaRPr lang="en-US" dirty="0"/>
          </a:p>
          <a:p>
            <a:pPr algn="ctr">
              <a:buNone/>
            </a:pPr>
            <a:r>
              <a:rPr lang="en-US" sz="3600" dirty="0"/>
              <a:t>Governing Committee Meeting</a:t>
            </a:r>
          </a:p>
          <a:p>
            <a:pPr algn="ctr">
              <a:buNone/>
            </a:pPr>
            <a:r>
              <a:rPr lang="en-US" sz="3600" dirty="0"/>
              <a:t>September 25, 2024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a:extLst>
              <a:ext uri="{FF2B5EF4-FFF2-40B4-BE49-F238E27FC236}">
                <a16:creationId xmlns:a16="http://schemas.microsoft.com/office/drawing/2014/main" id="{8414527B-B9D5-4F9D-BED6-DBE83BF5B282}"/>
              </a:ext>
            </a:extLst>
          </p:cNvPr>
          <p:cNvSpPr txBox="1">
            <a:spLocks/>
          </p:cNvSpPr>
          <p:nvPr/>
        </p:nvSpPr>
        <p:spPr bwMode="black">
          <a:xfrm>
            <a:off x="492918" y="936711"/>
            <a:ext cx="2241198" cy="498457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pPr algn="l">
              <a:lnSpc>
                <a:spcPct val="85000"/>
              </a:lnSpc>
              <a:spcAft>
                <a:spcPts val="600"/>
              </a:spcAft>
            </a:pPr>
            <a:r>
              <a:rPr lang="en-US" sz="3800" spc="-120" dirty="0">
                <a:solidFill>
                  <a:srgbClr val="FFFFFF"/>
                </a:solidFill>
              </a:rPr>
              <a:t>Kentucky Assigned Claims Plan</a:t>
            </a:r>
          </a:p>
        </p:txBody>
      </p:sp>
      <p:sp>
        <p:nvSpPr>
          <p:cNvPr id="4" name="Slide Number Placeholder 3"/>
          <p:cNvSpPr>
            <a:spLocks noGrp="1"/>
          </p:cNvSpPr>
          <p:nvPr>
            <p:ph type="sldNum" sz="quarter" idx="12"/>
          </p:nvPr>
        </p:nvSpPr>
        <p:spPr>
          <a:xfrm>
            <a:off x="6572944" y="5876412"/>
            <a:ext cx="2194560" cy="1397039"/>
          </a:xfrm>
        </p:spPr>
        <p:txBody>
          <a:bodyPr vert="horz" lIns="91440" tIns="45720" rIns="91440" bIns="45720" rtlCol="0" anchor="b">
            <a:normAutofit/>
          </a:bodyPr>
          <a:lstStyle/>
          <a:p>
            <a:pPr>
              <a:lnSpc>
                <a:spcPct val="90000"/>
              </a:lnSpc>
              <a:spcAft>
                <a:spcPts val="600"/>
              </a:spcAft>
            </a:pPr>
            <a:fld id="{2C848E1B-F70D-4909-8743-8FD4AA54C181}" type="slidenum">
              <a:rPr lang="en-US" sz="9500" b="0" kern="1200" dirty="0">
                <a:ln>
                  <a:noFill/>
                </a:ln>
                <a:solidFill>
                  <a:schemeClr val="accent1">
                    <a:alpha val="25000"/>
                  </a:schemeClr>
                </a:solidFill>
                <a:latin typeface="+mj-lt"/>
                <a:ea typeface="+mn-ea"/>
                <a:cs typeface="+mn-cs"/>
              </a:rPr>
              <a:pPr>
                <a:lnSpc>
                  <a:spcPct val="90000"/>
                </a:lnSpc>
                <a:spcAft>
                  <a:spcPts val="600"/>
                </a:spcAft>
              </a:pPr>
              <a:t>14</a:t>
            </a:fld>
            <a:endParaRPr lang="en-US" sz="9500" b="0" kern="1200" dirty="0">
              <a:ln>
                <a:noFill/>
              </a:ln>
              <a:solidFill>
                <a:schemeClr val="accent1">
                  <a:alpha val="25000"/>
                </a:schemeClr>
              </a:solidFill>
              <a:latin typeface="+mj-lt"/>
              <a:ea typeface="+mn-ea"/>
              <a:cs typeface="+mn-cs"/>
            </a:endParaRPr>
          </a:p>
        </p:txBody>
      </p:sp>
      <p:sp>
        <p:nvSpPr>
          <p:cNvPr id="3" name="Content Placeholder 2"/>
          <p:cNvSpPr>
            <a:spLocks noGrp="1"/>
          </p:cNvSpPr>
          <p:nvPr>
            <p:ph idx="1"/>
          </p:nvPr>
        </p:nvSpPr>
        <p:spPr>
          <a:xfrm>
            <a:off x="3460791" y="936711"/>
            <a:ext cx="5111994" cy="4984578"/>
          </a:xfrm>
        </p:spPr>
        <p:txBody>
          <a:bodyPr vert="horz" lIns="91440" tIns="45720" rIns="91440" bIns="45720" rtlCol="0" anchor="ctr">
            <a:normAutofit/>
          </a:bodyPr>
          <a:lstStyle/>
          <a:p>
            <a:pPr marL="0" indent="0"/>
            <a:r>
              <a:rPr lang="en-US" sz="1700" dirty="0"/>
              <a:t> </a:t>
            </a:r>
            <a:r>
              <a:rPr lang="en-US" sz="1700" b="1" dirty="0"/>
              <a:t>Keys to a successful meeting</a:t>
            </a:r>
          </a:p>
          <a:p>
            <a:pPr marL="285750" indent="-285750"/>
            <a:r>
              <a:rPr lang="en-US" sz="1700" dirty="0"/>
              <a:t>Please keep your phone muted to reduce background noise.</a:t>
            </a:r>
          </a:p>
          <a:p>
            <a:pPr marL="285750" indent="-285750"/>
            <a:r>
              <a:rPr lang="en-US" sz="1700" dirty="0"/>
              <a:t>Please do not place call on hold.</a:t>
            </a:r>
          </a:p>
          <a:p>
            <a:pPr marL="0" indent="0"/>
            <a:r>
              <a:rPr lang="en-US" sz="1700" b="1" dirty="0"/>
              <a:t>Participation</a:t>
            </a:r>
          </a:p>
          <a:p>
            <a:pPr marL="285750" indent="-285750"/>
            <a:r>
              <a:rPr lang="en-US" sz="1700" dirty="0"/>
              <a:t>During roll call please unmute your phone.  We will call you by name and company.  We ask that you verbally confirm you are in attendance.  </a:t>
            </a:r>
          </a:p>
          <a:p>
            <a:pPr marL="285750" indent="-285750"/>
            <a:r>
              <a:rPr lang="en-US" sz="1700" dirty="0"/>
              <a:t>During voting we ask that you unmute your phone.  We will ask for verbal affirmation as we do in our in-person meetings.</a:t>
            </a:r>
          </a:p>
          <a:p>
            <a:pPr marL="285750" indent="-285750"/>
            <a:r>
              <a:rPr lang="en-US" sz="1700" dirty="0"/>
              <a:t>You may ask questions throughout the presentation by unmuting your phone or by typing in the chat box.  </a:t>
            </a:r>
          </a:p>
          <a:p>
            <a:pPr marL="285750" indent="-285750"/>
            <a:r>
              <a:rPr lang="en-US" sz="1700" dirty="0"/>
              <a:t>We ask those who make a motion and/or a second to identify themselves by name.</a:t>
            </a:r>
          </a:p>
        </p:txBody>
      </p:sp>
    </p:spTree>
    <p:extLst>
      <p:ext uri="{BB962C8B-B14F-4D97-AF65-F5344CB8AC3E}">
        <p14:creationId xmlns:p14="http://schemas.microsoft.com/office/powerpoint/2010/main" val="1117486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C84C53B-083D-4EEF-B6A1-38C314370F06}"/>
              </a:ext>
            </a:extLst>
          </p:cNvPr>
          <p:cNvSpPr>
            <a:spLocks noGrp="1"/>
          </p:cNvSpPr>
          <p:nvPr>
            <p:ph type="title"/>
          </p:nvPr>
        </p:nvSpPr>
        <p:spPr>
          <a:xfrm>
            <a:off x="5943600" y="542282"/>
            <a:ext cx="2971799" cy="3343918"/>
          </a:xfrm>
        </p:spPr>
        <p:txBody>
          <a:bodyPr>
            <a:noAutofit/>
          </a:bodyPr>
          <a:lstStyle/>
          <a:p>
            <a:r>
              <a:rPr lang="en-US" sz="3800" dirty="0">
                <a:solidFill>
                  <a:schemeClr val="bg1"/>
                </a:solidFill>
              </a:rPr>
              <a:t>KACP BOARD MEETING AGENDA</a:t>
            </a:r>
          </a:p>
        </p:txBody>
      </p:sp>
      <p:sp>
        <p:nvSpPr>
          <p:cNvPr id="3" name="Content Placeholder 2"/>
          <p:cNvSpPr>
            <a:spLocks noGrp="1"/>
          </p:cNvSpPr>
          <p:nvPr>
            <p:ph idx="1"/>
          </p:nvPr>
        </p:nvSpPr>
        <p:spPr>
          <a:xfrm>
            <a:off x="408247" y="2057399"/>
            <a:ext cx="5060302" cy="4470867"/>
          </a:xfrm>
        </p:spPr>
        <p:txBody>
          <a:bodyPr>
            <a:normAutofit/>
          </a:bodyPr>
          <a:lstStyle/>
          <a:p>
            <a:pPr marL="1051560" lvl="2" indent="-285750">
              <a:buFont typeface="Wingdings" panose="05000000000000000000" pitchFamily="2" charset="2"/>
              <a:buChar char="§"/>
            </a:pPr>
            <a:r>
              <a:rPr lang="en-US" sz="2400" dirty="0">
                <a:solidFill>
                  <a:schemeClr val="tx2"/>
                </a:solidFill>
              </a:rPr>
              <a:t>Call to Order</a:t>
            </a:r>
          </a:p>
          <a:p>
            <a:pPr marL="1051560" lvl="2" indent="-285750">
              <a:buFont typeface="Wingdings" panose="05000000000000000000" pitchFamily="2" charset="2"/>
              <a:buChar char="§"/>
            </a:pPr>
            <a:r>
              <a:rPr lang="en-US" sz="2400" dirty="0">
                <a:solidFill>
                  <a:schemeClr val="tx2"/>
                </a:solidFill>
              </a:rPr>
              <a:t>Roll Call</a:t>
            </a:r>
          </a:p>
          <a:p>
            <a:pPr marL="1051560" lvl="2" indent="-285750">
              <a:buFont typeface="Wingdings" panose="05000000000000000000" pitchFamily="2" charset="2"/>
              <a:buChar char="§"/>
            </a:pPr>
            <a:r>
              <a:rPr lang="en-US" sz="2400" dirty="0">
                <a:solidFill>
                  <a:schemeClr val="tx2"/>
                </a:solidFill>
              </a:rPr>
              <a:t>Anti-Trust Preamble</a:t>
            </a:r>
          </a:p>
          <a:p>
            <a:pPr marL="1051560" lvl="2" indent="-285750">
              <a:buFont typeface="Wingdings" panose="05000000000000000000" pitchFamily="2" charset="2"/>
              <a:buChar char="§"/>
            </a:pPr>
            <a:r>
              <a:rPr lang="en-US" sz="2400" dirty="0">
                <a:solidFill>
                  <a:schemeClr val="tx2"/>
                </a:solidFill>
              </a:rPr>
              <a:t>Approval of Minutes</a:t>
            </a:r>
          </a:p>
          <a:p>
            <a:pPr marL="1051560" lvl="2" indent="-285750">
              <a:buFont typeface="Wingdings" panose="05000000000000000000" pitchFamily="2" charset="2"/>
              <a:buChar char="§"/>
            </a:pPr>
            <a:r>
              <a:rPr lang="en-US" sz="2400" dirty="0">
                <a:solidFill>
                  <a:schemeClr val="tx2"/>
                </a:solidFill>
              </a:rPr>
              <a:t>Secretary Treasurer’s Report</a:t>
            </a:r>
          </a:p>
          <a:p>
            <a:pPr marL="1051560" lvl="2" indent="-285750">
              <a:buFont typeface="Wingdings" panose="05000000000000000000" pitchFamily="2" charset="2"/>
              <a:buChar char="§"/>
            </a:pPr>
            <a:r>
              <a:rPr lang="en-US" sz="2400" dirty="0">
                <a:solidFill>
                  <a:schemeClr val="tx2"/>
                </a:solidFill>
              </a:rPr>
              <a:t>Other Business</a:t>
            </a:r>
          </a:p>
          <a:p>
            <a:pPr marL="1051560" lvl="2" indent="-285750">
              <a:buFont typeface="Wingdings" panose="05000000000000000000" pitchFamily="2" charset="2"/>
              <a:buChar char="§"/>
            </a:pPr>
            <a:r>
              <a:rPr lang="en-US" sz="2400" dirty="0">
                <a:solidFill>
                  <a:schemeClr val="tx2"/>
                </a:solidFill>
              </a:rPr>
              <a:t>Adjournment</a:t>
            </a:r>
            <a:endParaRPr lang="en-US" sz="2800" dirty="0">
              <a:solidFill>
                <a:schemeClr val="tx2"/>
              </a:solidFill>
            </a:endParaRPr>
          </a:p>
          <a:p>
            <a:pPr lvl="1">
              <a:buNone/>
            </a:pPr>
            <a:endParaRPr lang="en-US" sz="1800" b="1" dirty="0">
              <a:solidFill>
                <a:schemeClr val="tx2"/>
              </a:solidFill>
            </a:endParaRPr>
          </a:p>
        </p:txBody>
      </p:sp>
      <p:sp>
        <p:nvSpPr>
          <p:cNvPr id="4" name="Slide Number Placeholder 3"/>
          <p:cNvSpPr>
            <a:spLocks noGrp="1"/>
          </p:cNvSpPr>
          <p:nvPr>
            <p:ph type="sldNum" sz="quarter" idx="12"/>
          </p:nvPr>
        </p:nvSpPr>
        <p:spPr/>
        <p:txBody>
          <a:bodyPr/>
          <a:lstStyle/>
          <a:p>
            <a:fld id="{2C848E1B-F70D-4909-8743-8FD4AA54C181}" type="slidenum">
              <a:rPr lang="en-US" smtClean="0"/>
              <a:pPr/>
              <a:t>15</a:t>
            </a:fld>
            <a:endParaRPr lang="en-US" dirty="0"/>
          </a:p>
        </p:txBody>
      </p:sp>
    </p:spTree>
    <p:extLst>
      <p:ext uri="{BB962C8B-B14F-4D97-AF65-F5344CB8AC3E}">
        <p14:creationId xmlns:p14="http://schemas.microsoft.com/office/powerpoint/2010/main" val="3334350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1E8DBE92-2331-4285-8226-D398190D3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3424695" y="1067403"/>
            <a:ext cx="4372851" cy="4723194"/>
          </a:xfrm>
        </p:spPr>
        <p:txBody>
          <a:bodyPr anchor="ctr">
            <a:normAutofit/>
          </a:bodyPr>
          <a:lstStyle/>
          <a:p>
            <a:r>
              <a:rPr lang="en-US" sz="6300" dirty="0"/>
              <a:t>		</a:t>
            </a:r>
            <a:br>
              <a:rPr lang="en-US" sz="6300" dirty="0"/>
            </a:br>
            <a:r>
              <a:rPr lang="en-US" sz="6300" dirty="0"/>
              <a:t>             Approval of Minutes</a:t>
            </a:r>
            <a:br>
              <a:rPr lang="en-US" sz="6300" dirty="0"/>
            </a:br>
            <a:r>
              <a:rPr lang="en-US" sz="6300" dirty="0"/>
              <a:t>		</a:t>
            </a:r>
          </a:p>
        </p:txBody>
      </p:sp>
      <p:sp>
        <p:nvSpPr>
          <p:cNvPr id="17" name="Rectangle 1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itle 1">
            <a:extLst>
              <a:ext uri="{FF2B5EF4-FFF2-40B4-BE49-F238E27FC236}">
                <a16:creationId xmlns:a16="http://schemas.microsoft.com/office/drawing/2014/main" id="{F9E55F1D-536D-49D1-9CEC-BB6100F1B5BD}"/>
              </a:ext>
            </a:extLst>
          </p:cNvPr>
          <p:cNvSpPr>
            <a:spLocks noGrp="1"/>
          </p:cNvSpPr>
          <p:nvPr>
            <p:ph type="subTitle" idx="1"/>
          </p:nvPr>
        </p:nvSpPr>
        <p:spPr>
          <a:xfrm>
            <a:off x="733117" y="1067403"/>
            <a:ext cx="2069893" cy="4723194"/>
          </a:xfrm>
        </p:spPr>
        <p:txBody>
          <a:bodyPr anchor="ctr">
            <a:normAutofit/>
          </a:bodyPr>
          <a:lstStyle/>
          <a:p>
            <a:r>
              <a:rPr lang="en-US" sz="2400" dirty="0">
                <a:solidFill>
                  <a:srgbClr val="FFFFFF"/>
                </a:solidFill>
              </a:rPr>
              <a:t>4a. Annual Meeting Minutes</a:t>
            </a:r>
            <a:br>
              <a:rPr lang="en-US" sz="2400" dirty="0">
                <a:solidFill>
                  <a:srgbClr val="FFFFFF"/>
                </a:solidFill>
              </a:rPr>
            </a:br>
            <a:br>
              <a:rPr lang="en-US" sz="2400" dirty="0">
                <a:solidFill>
                  <a:srgbClr val="FFFFFF"/>
                </a:solidFill>
              </a:rPr>
            </a:br>
            <a:endParaRPr lang="en-US" sz="2400" dirty="0">
              <a:solidFill>
                <a:srgbClr val="FFFFFF"/>
              </a:solidFill>
            </a:endParaRPr>
          </a:p>
          <a:p>
            <a:r>
              <a:rPr lang="en-US" sz="2400" dirty="0">
                <a:solidFill>
                  <a:srgbClr val="FFFFFF"/>
                </a:solidFill>
              </a:rPr>
              <a:t>4b. Governing Committee Meeting Minutes</a:t>
            </a:r>
          </a:p>
        </p:txBody>
      </p:sp>
      <p:sp>
        <p:nvSpPr>
          <p:cNvPr id="18" name="Rectangle 13">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E3B0C7A8-39A9-EC3C-770C-7E34EA7A6E1D}"/>
              </a:ext>
            </a:extLst>
          </p:cNvPr>
          <p:cNvSpPr>
            <a:spLocks noGrp="1"/>
          </p:cNvSpPr>
          <p:nvPr>
            <p:ph type="sldNum" sz="quarter" idx="12"/>
          </p:nvPr>
        </p:nvSpPr>
        <p:spPr/>
        <p:txBody>
          <a:bodyPr/>
          <a:lstStyle/>
          <a:p>
            <a:fld id="{2C848E1B-F70D-4909-8743-8FD4AA54C181}" type="slidenum">
              <a:rPr lang="en-US" smtClean="0"/>
              <a:pPr/>
              <a:t>16</a:t>
            </a:fld>
            <a:endParaRPr lang="en-US" dirty="0"/>
          </a:p>
        </p:txBody>
      </p:sp>
    </p:spTree>
    <p:extLst>
      <p:ext uri="{BB962C8B-B14F-4D97-AF65-F5344CB8AC3E}">
        <p14:creationId xmlns:p14="http://schemas.microsoft.com/office/powerpoint/2010/main" val="3799644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1E8DBE92-2331-4285-8226-D398190D3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3424695" y="1067403"/>
            <a:ext cx="4372851" cy="4723194"/>
          </a:xfrm>
        </p:spPr>
        <p:txBody>
          <a:bodyPr anchor="ctr">
            <a:normAutofit/>
          </a:bodyPr>
          <a:lstStyle/>
          <a:p>
            <a:r>
              <a:rPr lang="en-US" sz="6300" dirty="0"/>
              <a:t>		</a:t>
            </a:r>
            <a:br>
              <a:rPr lang="en-US" sz="6300" dirty="0"/>
            </a:br>
            <a:r>
              <a:rPr lang="en-US" sz="6300" dirty="0"/>
              <a:t>             Secretary Treasurer’s Report</a:t>
            </a:r>
            <a:br>
              <a:rPr lang="en-US" sz="6300" dirty="0"/>
            </a:br>
            <a:r>
              <a:rPr lang="en-US" sz="6300" dirty="0"/>
              <a:t>		</a:t>
            </a:r>
          </a:p>
        </p:txBody>
      </p:sp>
      <p:sp>
        <p:nvSpPr>
          <p:cNvPr id="17" name="Rectangle 1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itle 1">
            <a:extLst>
              <a:ext uri="{FF2B5EF4-FFF2-40B4-BE49-F238E27FC236}">
                <a16:creationId xmlns:a16="http://schemas.microsoft.com/office/drawing/2014/main" id="{F9E55F1D-536D-49D1-9CEC-BB6100F1B5BD}"/>
              </a:ext>
            </a:extLst>
          </p:cNvPr>
          <p:cNvSpPr>
            <a:spLocks noGrp="1"/>
          </p:cNvSpPr>
          <p:nvPr>
            <p:ph type="subTitle" idx="1"/>
          </p:nvPr>
        </p:nvSpPr>
        <p:spPr>
          <a:xfrm>
            <a:off x="482601" y="762000"/>
            <a:ext cx="2533848" cy="5257800"/>
          </a:xfrm>
        </p:spPr>
        <p:txBody>
          <a:bodyPr anchor="ctr">
            <a:normAutofit/>
          </a:bodyPr>
          <a:lstStyle/>
          <a:p>
            <a:pPr>
              <a:lnSpc>
                <a:spcPct val="150000"/>
              </a:lnSpc>
            </a:pPr>
            <a:r>
              <a:rPr lang="en-US" sz="2400" dirty="0"/>
              <a:t>Claims Summary- Carrie Manor</a:t>
            </a:r>
          </a:p>
          <a:p>
            <a:pPr>
              <a:lnSpc>
                <a:spcPct val="150000"/>
              </a:lnSpc>
            </a:pPr>
            <a:r>
              <a:rPr lang="en-US" sz="2400" dirty="0"/>
              <a:t>Budget and Financial Report –Mark Hillis</a:t>
            </a:r>
          </a:p>
          <a:p>
            <a:pPr>
              <a:lnSpc>
                <a:spcPct val="150000"/>
              </a:lnSpc>
            </a:pPr>
            <a:r>
              <a:rPr lang="en-US" sz="2400" dirty="0"/>
              <a:t>2025 Assessment &amp; MEQ -          Mark Hillis</a:t>
            </a:r>
          </a:p>
        </p:txBody>
      </p:sp>
      <p:sp>
        <p:nvSpPr>
          <p:cNvPr id="18" name="Rectangle 13">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262C3B77-99FB-A133-3FB5-D5894692C1A0}"/>
              </a:ext>
            </a:extLst>
          </p:cNvPr>
          <p:cNvSpPr>
            <a:spLocks noGrp="1"/>
          </p:cNvSpPr>
          <p:nvPr>
            <p:ph type="sldNum" sz="quarter" idx="12"/>
          </p:nvPr>
        </p:nvSpPr>
        <p:spPr/>
        <p:txBody>
          <a:bodyPr/>
          <a:lstStyle/>
          <a:p>
            <a:fld id="{2C848E1B-F70D-4909-8743-8FD4AA54C181}" type="slidenum">
              <a:rPr lang="en-US" smtClean="0"/>
              <a:pPr/>
              <a:t>17</a:t>
            </a:fld>
            <a:endParaRPr lang="en-US" dirty="0"/>
          </a:p>
        </p:txBody>
      </p:sp>
    </p:spTree>
    <p:extLst>
      <p:ext uri="{BB962C8B-B14F-4D97-AF65-F5344CB8AC3E}">
        <p14:creationId xmlns:p14="http://schemas.microsoft.com/office/powerpoint/2010/main" val="2382849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1E8DBE92-2331-4285-8226-D398190D3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3424695" y="1828800"/>
            <a:ext cx="4372851" cy="3961796"/>
          </a:xfrm>
        </p:spPr>
        <p:txBody>
          <a:bodyPr anchor="ctr">
            <a:normAutofit/>
          </a:bodyPr>
          <a:lstStyle/>
          <a:p>
            <a:r>
              <a:rPr lang="en-US" sz="6300" dirty="0"/>
              <a:t>Claims Summary</a:t>
            </a:r>
            <a:br>
              <a:rPr lang="en-US" sz="6300" dirty="0"/>
            </a:br>
            <a:r>
              <a:rPr lang="en-US" sz="6300" dirty="0"/>
              <a:t>		</a:t>
            </a:r>
          </a:p>
        </p:txBody>
      </p:sp>
      <p:sp>
        <p:nvSpPr>
          <p:cNvPr id="17" name="Rectangle 1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itle 1">
            <a:extLst>
              <a:ext uri="{FF2B5EF4-FFF2-40B4-BE49-F238E27FC236}">
                <a16:creationId xmlns:a16="http://schemas.microsoft.com/office/drawing/2014/main" id="{F9E55F1D-536D-49D1-9CEC-BB6100F1B5BD}"/>
              </a:ext>
            </a:extLst>
          </p:cNvPr>
          <p:cNvSpPr>
            <a:spLocks noGrp="1"/>
          </p:cNvSpPr>
          <p:nvPr>
            <p:ph type="subTitle" idx="1"/>
          </p:nvPr>
        </p:nvSpPr>
        <p:spPr>
          <a:xfrm>
            <a:off x="733117" y="1067403"/>
            <a:ext cx="2069893" cy="4723194"/>
          </a:xfrm>
        </p:spPr>
        <p:txBody>
          <a:bodyPr anchor="ctr">
            <a:normAutofit/>
          </a:bodyPr>
          <a:lstStyle/>
          <a:p>
            <a:r>
              <a:rPr lang="en-US" sz="2400" dirty="0">
                <a:solidFill>
                  <a:srgbClr val="FFFFFF"/>
                </a:solidFill>
              </a:rPr>
              <a:t>Carrie Manor</a:t>
            </a:r>
          </a:p>
        </p:txBody>
      </p:sp>
      <p:sp>
        <p:nvSpPr>
          <p:cNvPr id="18" name="Rectangle 13">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6A267D42-75FD-5355-7936-1701C00B8008}"/>
              </a:ext>
            </a:extLst>
          </p:cNvPr>
          <p:cNvSpPr>
            <a:spLocks noGrp="1"/>
          </p:cNvSpPr>
          <p:nvPr>
            <p:ph type="sldNum" sz="quarter" idx="12"/>
          </p:nvPr>
        </p:nvSpPr>
        <p:spPr/>
        <p:txBody>
          <a:bodyPr/>
          <a:lstStyle/>
          <a:p>
            <a:fld id="{2C848E1B-F70D-4909-8743-8FD4AA54C181}" type="slidenum">
              <a:rPr lang="en-US" smtClean="0"/>
              <a:pPr/>
              <a:t>18</a:t>
            </a:fld>
            <a:endParaRPr lang="en-US" dirty="0"/>
          </a:p>
        </p:txBody>
      </p:sp>
    </p:spTree>
    <p:extLst>
      <p:ext uri="{BB962C8B-B14F-4D97-AF65-F5344CB8AC3E}">
        <p14:creationId xmlns:p14="http://schemas.microsoft.com/office/powerpoint/2010/main" val="3203567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755" y="-63987"/>
            <a:ext cx="7814117" cy="1283188"/>
          </a:xfrm>
        </p:spPr>
        <p:txBody>
          <a:bodyPr>
            <a:normAutofit/>
          </a:bodyPr>
          <a:lstStyle/>
          <a:p>
            <a:pPr algn="ctr"/>
            <a:r>
              <a:rPr lang="en-US" sz="3200" dirty="0">
                <a:solidFill>
                  <a:schemeClr val="tx1"/>
                </a:solidFill>
              </a:rPr>
              <a:t>New, Open, and Closed Claims</a:t>
            </a:r>
          </a:p>
        </p:txBody>
      </p:sp>
      <p:sp>
        <p:nvSpPr>
          <p:cNvPr id="3" name="Slide Number Placeholder 2"/>
          <p:cNvSpPr>
            <a:spLocks noGrp="1"/>
          </p:cNvSpPr>
          <p:nvPr>
            <p:ph type="sldNum" sz="quarter" idx="12"/>
          </p:nvPr>
        </p:nvSpPr>
        <p:spPr/>
        <p:txBody>
          <a:bodyPr/>
          <a:lstStyle/>
          <a:p>
            <a:fld id="{2C848E1B-F70D-4909-8743-8FD4AA54C181}" type="slidenum">
              <a:rPr lang="en-US" smtClean="0"/>
              <a:pPr/>
              <a:t>19</a:t>
            </a:fld>
            <a:endParaRPr lang="en-US" dirty="0"/>
          </a:p>
        </p:txBody>
      </p:sp>
      <p:graphicFrame>
        <p:nvGraphicFramePr>
          <p:cNvPr id="7" name="Chart 6">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3747638726"/>
              </p:ext>
            </p:extLst>
          </p:nvPr>
        </p:nvGraphicFramePr>
        <p:xfrm>
          <a:off x="408247" y="1066800"/>
          <a:ext cx="8430953" cy="556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600" y="643467"/>
            <a:ext cx="8178799"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46" y="806204"/>
            <a:ext cx="7934706"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803884" y="1059736"/>
            <a:ext cx="7530175" cy="1228130"/>
          </a:xfrm>
        </p:spPr>
        <p:txBody>
          <a:bodyPr>
            <a:normAutofit fontScale="90000"/>
          </a:bodyPr>
          <a:lstStyle/>
          <a:p>
            <a:pPr algn="ctr"/>
            <a:r>
              <a:rPr lang="en-US" dirty="0">
                <a:solidFill>
                  <a:srgbClr val="FFFFFF"/>
                </a:solidFill>
              </a:rPr>
              <a:t>KENTUCKY INSURANCE ARBITRATION ASSOCIATION</a:t>
            </a:r>
          </a:p>
        </p:txBody>
      </p:sp>
      <p:sp>
        <p:nvSpPr>
          <p:cNvPr id="3" name="Slide Number Placeholder 2"/>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smtClean="0"/>
              <a:pPr>
                <a:lnSpc>
                  <a:spcPct val="90000"/>
                </a:lnSpc>
                <a:spcAft>
                  <a:spcPts val="600"/>
                </a:spcAft>
              </a:pPr>
              <a:t>2</a:t>
            </a:fld>
            <a:endParaRPr lang="en-US"/>
          </a:p>
        </p:txBody>
      </p:sp>
      <p:sp>
        <p:nvSpPr>
          <p:cNvPr id="2" name="Content Placeholder 1"/>
          <p:cNvSpPr>
            <a:spLocks noGrp="1"/>
          </p:cNvSpPr>
          <p:nvPr>
            <p:ph idx="1"/>
          </p:nvPr>
        </p:nvSpPr>
        <p:spPr>
          <a:xfrm>
            <a:off x="803884" y="2973313"/>
            <a:ext cx="7530175" cy="2903099"/>
          </a:xfrm>
        </p:spPr>
        <p:txBody>
          <a:bodyPr>
            <a:normAutofit/>
          </a:bodyPr>
          <a:lstStyle/>
          <a:p>
            <a:pPr>
              <a:buNone/>
            </a:pPr>
            <a:endParaRPr lang="en-US" dirty="0"/>
          </a:p>
          <a:p>
            <a:pPr algn="ctr">
              <a:buNone/>
            </a:pPr>
            <a:r>
              <a:rPr lang="en-US" sz="3600" dirty="0"/>
              <a:t>Board Meeting</a:t>
            </a:r>
          </a:p>
          <a:p>
            <a:pPr algn="ctr">
              <a:buNone/>
            </a:pPr>
            <a:r>
              <a:rPr lang="en-US" sz="3600" dirty="0"/>
              <a:t>September 25, 2024</a:t>
            </a:r>
          </a:p>
        </p:txBody>
      </p:sp>
    </p:spTree>
    <p:extLst>
      <p:ext uri="{BB962C8B-B14F-4D97-AF65-F5344CB8AC3E}">
        <p14:creationId xmlns:p14="http://schemas.microsoft.com/office/powerpoint/2010/main" val="47640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4816" y="393996"/>
            <a:ext cx="7255296" cy="825204"/>
          </a:xfrm>
        </p:spPr>
        <p:txBody>
          <a:bodyPr>
            <a:normAutofit/>
          </a:bodyPr>
          <a:lstStyle/>
          <a:p>
            <a:pPr algn="ctr"/>
            <a:r>
              <a:rPr lang="en-US" sz="3600" dirty="0">
                <a:solidFill>
                  <a:schemeClr val="tx1"/>
                </a:solidFill>
              </a:rPr>
              <a:t>Paid Claims and Expenses</a:t>
            </a:r>
          </a:p>
        </p:txBody>
      </p:sp>
      <p:sp>
        <p:nvSpPr>
          <p:cNvPr id="3" name="Slide Number Placeholder 2"/>
          <p:cNvSpPr>
            <a:spLocks noGrp="1"/>
          </p:cNvSpPr>
          <p:nvPr>
            <p:ph type="sldNum" sz="quarter" idx="12"/>
          </p:nvPr>
        </p:nvSpPr>
        <p:spPr/>
        <p:txBody>
          <a:bodyPr/>
          <a:lstStyle/>
          <a:p>
            <a:fld id="{2C848E1B-F70D-4909-8743-8FD4AA54C181}" type="slidenum">
              <a:rPr lang="en-US" smtClean="0"/>
              <a:pPr/>
              <a:t>20</a:t>
            </a:fld>
            <a:endParaRPr lang="en-US" dirty="0"/>
          </a:p>
        </p:txBody>
      </p:sp>
      <p:graphicFrame>
        <p:nvGraphicFramePr>
          <p:cNvPr id="2" name="Chart 1">
            <a:extLst>
              <a:ext uri="{FF2B5EF4-FFF2-40B4-BE49-F238E27FC236}">
                <a16:creationId xmlns:a16="http://schemas.microsoft.com/office/drawing/2014/main" id="{00000000-0008-0000-0000-00000A000000}"/>
              </a:ext>
            </a:extLst>
          </p:cNvPr>
          <p:cNvGraphicFramePr>
            <a:graphicFrameLocks/>
          </p:cNvGraphicFramePr>
          <p:nvPr>
            <p:extLst>
              <p:ext uri="{D42A27DB-BD31-4B8C-83A1-F6EECF244321}">
                <p14:modId xmlns:p14="http://schemas.microsoft.com/office/powerpoint/2010/main" val="1704297587"/>
              </p:ext>
            </p:extLst>
          </p:nvPr>
        </p:nvGraphicFramePr>
        <p:xfrm>
          <a:off x="76200" y="1066801"/>
          <a:ext cx="8763000" cy="556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2000" y="304801"/>
            <a:ext cx="7924800" cy="685800"/>
          </a:xfrm>
        </p:spPr>
        <p:txBody>
          <a:bodyPr>
            <a:noAutofit/>
          </a:bodyPr>
          <a:lstStyle/>
          <a:p>
            <a:pPr algn="ctr"/>
            <a:r>
              <a:rPr lang="en-US" sz="3600" dirty="0">
                <a:solidFill>
                  <a:schemeClr val="tx1"/>
                </a:solidFill>
              </a:rPr>
              <a:t>Subrogation</a:t>
            </a: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2C848E1B-F70D-4909-8743-8FD4AA54C181}" type="slidenum">
              <a:rPr lang="en-US" smtClean="0"/>
              <a:pPr/>
              <a:t>21</a:t>
            </a:fld>
            <a:endParaRPr lang="en-US" dirty="0"/>
          </a:p>
        </p:txBody>
      </p:sp>
      <p:graphicFrame>
        <p:nvGraphicFramePr>
          <p:cNvPr id="2" name="Chart 1">
            <a:extLst>
              <a:ext uri="{FF2B5EF4-FFF2-40B4-BE49-F238E27FC236}">
                <a16:creationId xmlns:a16="http://schemas.microsoft.com/office/drawing/2014/main" id="{00000000-0008-0000-0000-00000D000000}"/>
              </a:ext>
            </a:extLst>
          </p:cNvPr>
          <p:cNvGraphicFramePr>
            <a:graphicFrameLocks/>
          </p:cNvGraphicFramePr>
          <p:nvPr>
            <p:extLst>
              <p:ext uri="{D42A27DB-BD31-4B8C-83A1-F6EECF244321}">
                <p14:modId xmlns:p14="http://schemas.microsoft.com/office/powerpoint/2010/main" val="3754657513"/>
              </p:ext>
            </p:extLst>
          </p:nvPr>
        </p:nvGraphicFramePr>
        <p:xfrm>
          <a:off x="76201" y="2060781"/>
          <a:ext cx="9067800" cy="41876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12937"/>
            <a:ext cx="6324600" cy="637476"/>
          </a:xfrm>
        </p:spPr>
        <p:txBody>
          <a:bodyPr>
            <a:noAutofit/>
          </a:bodyPr>
          <a:lstStyle/>
          <a:p>
            <a:pPr algn="ctr"/>
            <a:r>
              <a:rPr lang="en-US" sz="3600" dirty="0">
                <a:solidFill>
                  <a:schemeClr val="tx1"/>
                </a:solidFill>
              </a:rPr>
              <a:t>Net Paid Claims </a:t>
            </a:r>
            <a:br>
              <a:rPr lang="en-US" sz="3600" dirty="0">
                <a:solidFill>
                  <a:schemeClr val="tx1"/>
                </a:solidFill>
              </a:rPr>
            </a:br>
            <a:endParaRPr lang="en-US" sz="3600" dirty="0">
              <a:solidFill>
                <a:schemeClr val="tx1"/>
              </a:solidFill>
            </a:endParaRPr>
          </a:p>
        </p:txBody>
      </p:sp>
      <p:sp>
        <p:nvSpPr>
          <p:cNvPr id="3" name="Slide Number Placeholder 2"/>
          <p:cNvSpPr>
            <a:spLocks noGrp="1"/>
          </p:cNvSpPr>
          <p:nvPr>
            <p:ph type="sldNum" sz="quarter" idx="12"/>
          </p:nvPr>
        </p:nvSpPr>
        <p:spPr/>
        <p:txBody>
          <a:bodyPr/>
          <a:lstStyle/>
          <a:p>
            <a:fld id="{2C848E1B-F70D-4909-8743-8FD4AA54C181}" type="slidenum">
              <a:rPr lang="en-US" smtClean="0"/>
              <a:pPr/>
              <a:t>22</a:t>
            </a:fld>
            <a:endParaRPr lang="en-US" dirty="0"/>
          </a:p>
        </p:txBody>
      </p:sp>
      <p:graphicFrame>
        <p:nvGraphicFramePr>
          <p:cNvPr id="2" name="Chart 1">
            <a:extLst>
              <a:ext uri="{FF2B5EF4-FFF2-40B4-BE49-F238E27FC236}">
                <a16:creationId xmlns:a16="http://schemas.microsoft.com/office/drawing/2014/main" id="{00000000-0008-0000-0000-00000C000000}"/>
              </a:ext>
            </a:extLst>
          </p:cNvPr>
          <p:cNvGraphicFramePr>
            <a:graphicFrameLocks/>
          </p:cNvGraphicFramePr>
          <p:nvPr>
            <p:extLst>
              <p:ext uri="{D42A27DB-BD31-4B8C-83A1-F6EECF244321}">
                <p14:modId xmlns:p14="http://schemas.microsoft.com/office/powerpoint/2010/main" val="959578080"/>
              </p:ext>
            </p:extLst>
          </p:nvPr>
        </p:nvGraphicFramePr>
        <p:xfrm>
          <a:off x="152399" y="1828800"/>
          <a:ext cx="8839201" cy="28662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C090937-65B6-4E69-8A51-DC43F550C2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527" y="1059893"/>
            <a:ext cx="2596672" cy="4738211"/>
          </a:xfrm>
        </p:spPr>
        <p:txBody>
          <a:bodyPr>
            <a:normAutofit/>
          </a:bodyPr>
          <a:lstStyle/>
          <a:p>
            <a:r>
              <a:rPr lang="en-US"/>
              <a:t>Budget and Financial Report</a:t>
            </a:r>
          </a:p>
        </p:txBody>
      </p:sp>
      <p:sp>
        <p:nvSpPr>
          <p:cNvPr id="11" name="Rectangle 10">
            <a:extLst>
              <a:ext uri="{FF2B5EF4-FFF2-40B4-BE49-F238E27FC236}">
                <a16:creationId xmlns:a16="http://schemas.microsoft.com/office/drawing/2014/main" id="{18EF8026-88C8-40AD-89D3-AB638002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0"/>
            <a:ext cx="565327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10505" y="1059894"/>
            <a:ext cx="4762281" cy="4717972"/>
          </a:xfrm>
        </p:spPr>
        <p:txBody>
          <a:bodyPr anchor="ctr">
            <a:normAutofit fontScale="92500" lnSpcReduction="10000"/>
          </a:bodyPr>
          <a:lstStyle/>
          <a:p>
            <a:pPr>
              <a:buNone/>
            </a:pPr>
            <a:r>
              <a:rPr lang="en-US" sz="1700" b="1" dirty="0"/>
              <a:t>	</a:t>
            </a:r>
          </a:p>
          <a:p>
            <a:pPr>
              <a:buNone/>
            </a:pPr>
            <a:r>
              <a:rPr lang="en-US" dirty="0"/>
              <a:t>Bank Balance: (as of 7/31/24)</a:t>
            </a:r>
          </a:p>
          <a:p>
            <a:pPr marL="0" lvl="2" indent="0" algn="just">
              <a:buNone/>
            </a:pPr>
            <a:r>
              <a:rPr lang="en-US" dirty="0"/>
              <a:t>	Republic Bank:  </a:t>
            </a:r>
            <a:r>
              <a:rPr lang="en-US" b="1" dirty="0"/>
              <a:t>$3,293,937</a:t>
            </a:r>
          </a:p>
          <a:p>
            <a:pPr marL="0" marR="0" algn="just">
              <a:lnSpc>
                <a:spcPct val="150000"/>
              </a:lnSpc>
              <a:spcBef>
                <a:spcPts val="0"/>
              </a:spcBef>
              <a:spcAft>
                <a:spcPts val="0"/>
              </a:spcAft>
            </a:pPr>
            <a:r>
              <a:rPr lang="en-US" sz="2000" i="1" dirty="0"/>
              <a:t>               Checking Account</a:t>
            </a:r>
            <a:r>
              <a:rPr lang="en-US" sz="2100" dirty="0"/>
              <a:t>: </a:t>
            </a:r>
            <a:r>
              <a:rPr lang="en-US" sz="2100" b="1" dirty="0">
                <a:effectLst/>
                <a:ea typeface="Calibri" panose="020F0502020204030204" pitchFamily="34" charset="0"/>
              </a:rPr>
              <a:t>$1,471,993</a:t>
            </a:r>
            <a:endParaRPr lang="en-US" sz="2100" b="1" dirty="0">
              <a:solidFill>
                <a:schemeClr val="tx1"/>
              </a:solidFill>
              <a:effectLst/>
              <a:ea typeface="Calibri" panose="020F0502020204030204" pitchFamily="34" charset="0"/>
            </a:endParaRPr>
          </a:p>
          <a:p>
            <a:pPr marL="0" marR="0" algn="just">
              <a:lnSpc>
                <a:spcPct val="150000"/>
              </a:lnSpc>
              <a:spcBef>
                <a:spcPts val="0"/>
              </a:spcBef>
              <a:spcAft>
                <a:spcPts val="0"/>
              </a:spcAft>
            </a:pPr>
            <a:r>
              <a:rPr lang="en-US" sz="2000" i="1" dirty="0"/>
              <a:t>Collateralized Sweep Account</a:t>
            </a:r>
            <a:r>
              <a:rPr lang="en-US" sz="2000" dirty="0"/>
              <a:t>: </a:t>
            </a:r>
            <a:r>
              <a:rPr lang="en-US" sz="2100" b="1" dirty="0">
                <a:solidFill>
                  <a:schemeClr val="tx1"/>
                </a:solidFill>
                <a:effectLst/>
                <a:ea typeface="Calibri" panose="020F0502020204030204" pitchFamily="34" charset="0"/>
              </a:rPr>
              <a:t>$1,821,945</a:t>
            </a:r>
          </a:p>
          <a:p>
            <a:pPr marL="0" lvl="2" indent="0">
              <a:buNone/>
            </a:pPr>
            <a:endParaRPr lang="en-US"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dirty="0"/>
              <a:t>2024 Budget:</a:t>
            </a:r>
          </a:p>
          <a:p>
            <a:pPr marL="1040130" lvl="2"/>
            <a:r>
              <a:rPr lang="en-US" dirty="0"/>
              <a:t>45% of budget as of 7/31 </a:t>
            </a:r>
          </a:p>
          <a:p>
            <a:pPr marL="1040130" lvl="2"/>
            <a:r>
              <a:rPr lang="en-US" dirty="0"/>
              <a:t> Projected to come in under budget</a:t>
            </a:r>
          </a:p>
          <a:p>
            <a:pPr marL="0" lvl="2" indent="0">
              <a:buNone/>
            </a:pPr>
            <a:endParaRPr lang="en-US" dirty="0"/>
          </a:p>
          <a:p>
            <a:pPr marL="0" indent="0">
              <a:buNone/>
            </a:pPr>
            <a:r>
              <a:rPr lang="en-US" dirty="0"/>
              <a:t>2025 Budget: (5a.copy in handout)</a:t>
            </a:r>
          </a:p>
          <a:p>
            <a:pPr lvl="4"/>
            <a:r>
              <a:rPr lang="en-US" sz="2100" b="1" dirty="0"/>
              <a:t>  $451,342 </a:t>
            </a:r>
            <a:r>
              <a:rPr lang="en-US" sz="2100" dirty="0"/>
              <a:t>– 2025 Budget</a:t>
            </a:r>
          </a:p>
          <a:p>
            <a:pPr marL="1325880" lvl="5">
              <a:buFont typeface="Courier New" pitchFamily="49" charset="0"/>
              <a:buChar char="o"/>
            </a:pPr>
            <a:r>
              <a:rPr lang="en-US" sz="2100" i="1" dirty="0"/>
              <a:t>Health and Employee Benefits</a:t>
            </a:r>
            <a:endParaRPr lang="en-US" sz="2100" b="1" i="1" dirty="0"/>
          </a:p>
          <a:p>
            <a:pPr marL="1325880" lvl="5">
              <a:buFont typeface="Courier New" pitchFamily="49" charset="0"/>
              <a:buChar char="o"/>
            </a:pPr>
            <a:r>
              <a:rPr lang="en-US" sz="2100" i="1" dirty="0"/>
              <a:t>Employee Allocation</a:t>
            </a:r>
          </a:p>
          <a:p>
            <a:pPr marL="0" lvl="3" indent="0">
              <a:buNone/>
            </a:pPr>
            <a:endParaRPr lang="en-US" sz="2000" dirty="0"/>
          </a:p>
          <a:p>
            <a:pPr marL="1371600" lvl="3" indent="0">
              <a:buNone/>
            </a:pPr>
            <a:endParaRPr lang="en-US" sz="1700" dirty="0"/>
          </a:p>
        </p:txBody>
      </p:sp>
      <p:sp>
        <p:nvSpPr>
          <p:cNvPr id="4" name="Slide Number Placeholder 3"/>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a:solidFill>
                  <a:srgbClr val="FFFFFF">
                    <a:alpha val="25000"/>
                  </a:srgbClr>
                </a:solidFill>
              </a:rPr>
              <a:pPr>
                <a:lnSpc>
                  <a:spcPct val="90000"/>
                </a:lnSpc>
                <a:spcAft>
                  <a:spcPts val="600"/>
                </a:spcAft>
              </a:pPr>
              <a:t>23</a:t>
            </a:fld>
            <a:endParaRPr lang="en-US">
              <a:solidFill>
                <a:srgbClr val="FFFFFF">
                  <a:alpha val="25000"/>
                </a:srgbClr>
              </a:solidFill>
            </a:endParaRPr>
          </a:p>
        </p:txBody>
      </p:sp>
    </p:spTree>
    <p:extLst>
      <p:ext uri="{BB962C8B-B14F-4D97-AF65-F5344CB8AC3E}">
        <p14:creationId xmlns:p14="http://schemas.microsoft.com/office/powerpoint/2010/main" val="574215338"/>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8DBE92-2331-4285-8226-D398190D3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3424695" y="1067403"/>
            <a:ext cx="4372851" cy="4723194"/>
          </a:xfrm>
        </p:spPr>
        <p:txBody>
          <a:bodyPr anchor="ctr">
            <a:normAutofit/>
          </a:bodyPr>
          <a:lstStyle/>
          <a:p>
            <a:r>
              <a:rPr lang="en-US" sz="6300" dirty="0"/>
              <a:t>2025 Assessment</a:t>
            </a:r>
          </a:p>
        </p:txBody>
      </p:sp>
      <p:sp>
        <p:nvSpPr>
          <p:cNvPr id="13" name="Rectangle 12">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p:cNvSpPr>
            <a:spLocks noGrp="1"/>
          </p:cNvSpPr>
          <p:nvPr>
            <p:ph type="subTitle" idx="1"/>
          </p:nvPr>
        </p:nvSpPr>
        <p:spPr>
          <a:xfrm>
            <a:off x="733117" y="1067403"/>
            <a:ext cx="2069893" cy="4723194"/>
          </a:xfrm>
        </p:spPr>
        <p:txBody>
          <a:bodyPr anchor="ctr">
            <a:normAutofit/>
          </a:bodyPr>
          <a:lstStyle/>
          <a:p>
            <a:r>
              <a:rPr lang="en-US" sz="3600" dirty="0">
                <a:solidFill>
                  <a:srgbClr val="FFFFFF"/>
                </a:solidFill>
              </a:rPr>
              <a:t>Mark Hillis</a:t>
            </a:r>
          </a:p>
        </p:txBody>
      </p:sp>
      <p:sp>
        <p:nvSpPr>
          <p:cNvPr id="15" name="Rectangle 14">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smtClean="0"/>
              <a:pPr>
                <a:lnSpc>
                  <a:spcPct val="90000"/>
                </a:lnSpc>
                <a:spcAft>
                  <a:spcPts val="600"/>
                </a:spcAft>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92918" y="936711"/>
            <a:ext cx="2241198" cy="4984578"/>
          </a:xfrm>
        </p:spPr>
        <p:txBody>
          <a:bodyPr>
            <a:normAutofit/>
          </a:bodyPr>
          <a:lstStyle/>
          <a:p>
            <a:r>
              <a:rPr lang="en-US" sz="3600" dirty="0">
                <a:solidFill>
                  <a:srgbClr val="FFFFFF"/>
                </a:solidFill>
              </a:rPr>
              <a:t>2025 Assessment</a:t>
            </a:r>
          </a:p>
        </p:txBody>
      </p:sp>
      <p:sp>
        <p:nvSpPr>
          <p:cNvPr id="3" name="Slide Number Placeholder 2"/>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smtClean="0"/>
              <a:pPr>
                <a:lnSpc>
                  <a:spcPct val="90000"/>
                </a:lnSpc>
                <a:spcAft>
                  <a:spcPts val="600"/>
                </a:spcAft>
              </a:pPr>
              <a:t>25</a:t>
            </a:fld>
            <a:endParaRPr lang="en-US"/>
          </a:p>
        </p:txBody>
      </p:sp>
      <p:sp>
        <p:nvSpPr>
          <p:cNvPr id="5" name="Content Placeholder 4"/>
          <p:cNvSpPr>
            <a:spLocks noGrp="1"/>
          </p:cNvSpPr>
          <p:nvPr>
            <p:ph idx="1"/>
          </p:nvPr>
        </p:nvSpPr>
        <p:spPr>
          <a:xfrm>
            <a:off x="3460791" y="936711"/>
            <a:ext cx="5111994" cy="4984578"/>
          </a:xfrm>
        </p:spPr>
        <p:txBody>
          <a:bodyPr anchor="ctr">
            <a:normAutofit/>
          </a:bodyPr>
          <a:lstStyle/>
          <a:p>
            <a:pPr>
              <a:buNone/>
            </a:pPr>
            <a:r>
              <a:rPr lang="en-US" dirty="0"/>
              <a:t>2025 Assessment: $3,926,038 </a:t>
            </a:r>
          </a:p>
          <a:p>
            <a:pPr>
              <a:buNone/>
            </a:pPr>
            <a:r>
              <a:rPr lang="en-US" dirty="0"/>
              <a:t>(5b. copy in handout)</a:t>
            </a:r>
          </a:p>
          <a:p>
            <a:pPr>
              <a:buNone/>
            </a:pPr>
            <a:endParaRPr lang="en-US" dirty="0"/>
          </a:p>
          <a:p>
            <a:pPr>
              <a:buNone/>
            </a:pPr>
            <a:r>
              <a:rPr lang="en-US" dirty="0"/>
              <a:t> Includes 2025 Administrative Budget for KACP and KIAA</a:t>
            </a:r>
          </a:p>
          <a:p>
            <a:pPr marL="457200" lvl="1" indent="0">
              <a:buNone/>
            </a:pPr>
            <a:endParaRPr lang="en-US" dirty="0"/>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304799"/>
            <a:ext cx="7239000" cy="533399"/>
          </a:xfrm>
        </p:spPr>
        <p:txBody>
          <a:bodyPr>
            <a:noAutofit/>
          </a:bodyPr>
          <a:lstStyle/>
          <a:p>
            <a:pPr algn="ctr"/>
            <a:r>
              <a:rPr lang="en-US" sz="3600">
                <a:solidFill>
                  <a:schemeClr val="tx1"/>
                </a:solidFill>
              </a:rPr>
              <a:t>2025 Assessment </a:t>
            </a:r>
            <a:endParaRPr lang="en-US" sz="3600" dirty="0">
              <a:solidFill>
                <a:schemeClr val="tx1"/>
              </a:solidFill>
            </a:endParaRPr>
          </a:p>
        </p:txBody>
      </p:sp>
      <p:sp>
        <p:nvSpPr>
          <p:cNvPr id="4" name="Slide Number Placeholder 3"/>
          <p:cNvSpPr>
            <a:spLocks noGrp="1"/>
          </p:cNvSpPr>
          <p:nvPr>
            <p:ph type="sldNum" sz="quarter" idx="12"/>
          </p:nvPr>
        </p:nvSpPr>
        <p:spPr/>
        <p:txBody>
          <a:bodyPr/>
          <a:lstStyle/>
          <a:p>
            <a:fld id="{2C848E1B-F70D-4909-8743-8FD4AA54C181}" type="slidenum">
              <a:rPr lang="en-US" smtClean="0"/>
              <a:pPr/>
              <a:t>26</a:t>
            </a:fld>
            <a:endParaRPr lang="en-US" dirty="0"/>
          </a:p>
        </p:txBody>
      </p:sp>
      <p:pic>
        <p:nvPicPr>
          <p:cNvPr id="8" name="Picture 7">
            <a:extLst>
              <a:ext uri="{FF2B5EF4-FFF2-40B4-BE49-F238E27FC236}">
                <a16:creationId xmlns:a16="http://schemas.microsoft.com/office/drawing/2014/main" id="{980F3CEA-94A2-6BDC-2614-A3073D49265F}"/>
              </a:ext>
            </a:extLst>
          </p:cNvPr>
          <p:cNvPicPr>
            <a:picLocks noChangeAspect="1"/>
          </p:cNvPicPr>
          <p:nvPr/>
        </p:nvPicPr>
        <p:blipFill>
          <a:blip r:embed="rId3"/>
          <a:stretch>
            <a:fillRect/>
          </a:stretch>
        </p:blipFill>
        <p:spPr>
          <a:xfrm>
            <a:off x="52098" y="838199"/>
            <a:ext cx="9015702" cy="5943602"/>
          </a:xfrm>
          <a:prstGeom prst="rect">
            <a:avLst/>
          </a:prstGeom>
        </p:spPr>
      </p:pic>
    </p:spTree>
    <p:extLst>
      <p:ext uri="{BB962C8B-B14F-4D97-AF65-F5344CB8AC3E}">
        <p14:creationId xmlns:p14="http://schemas.microsoft.com/office/powerpoint/2010/main" val="2395322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274320"/>
            <a:ext cx="8229600" cy="905192"/>
          </a:xfrm>
          <a:noFill/>
        </p:spPr>
        <p:txBody>
          <a:bodyPr>
            <a:noAutofit/>
          </a:bodyPr>
          <a:lstStyle/>
          <a:p>
            <a:pPr algn="ctr"/>
            <a:r>
              <a:rPr lang="en-US" sz="3600" dirty="0">
                <a:solidFill>
                  <a:schemeClr val="tx1"/>
                </a:solidFill>
              </a:rPr>
              <a:t>Assessment History </a:t>
            </a:r>
            <a:br>
              <a:rPr lang="en-US" sz="3600" dirty="0">
                <a:solidFill>
                  <a:schemeClr val="tx1"/>
                </a:solidFill>
              </a:rPr>
            </a:br>
            <a:endParaRPr lang="en-US" sz="3600" dirty="0">
              <a:solidFill>
                <a:schemeClr val="tx1"/>
              </a:solidFill>
            </a:endParaRPr>
          </a:p>
        </p:txBody>
      </p:sp>
      <p:sp>
        <p:nvSpPr>
          <p:cNvPr id="3" name="Slide Number Placeholder 2">
            <a:extLst>
              <a:ext uri="{FF2B5EF4-FFF2-40B4-BE49-F238E27FC236}">
                <a16:creationId xmlns:a16="http://schemas.microsoft.com/office/drawing/2014/main" id="{2C744632-3C7B-49FB-8F46-CD2C89971590}"/>
              </a:ext>
            </a:extLst>
          </p:cNvPr>
          <p:cNvSpPr>
            <a:spLocks noGrp="1"/>
          </p:cNvSpPr>
          <p:nvPr>
            <p:ph type="sldNum" sz="quarter" idx="12"/>
          </p:nvPr>
        </p:nvSpPr>
        <p:spPr/>
        <p:txBody>
          <a:bodyPr/>
          <a:lstStyle/>
          <a:p>
            <a:fld id="{2C848E1B-F70D-4909-8743-8FD4AA54C181}" type="slidenum">
              <a:rPr lang="en-US" smtClean="0"/>
              <a:pPr/>
              <a:t>27</a:t>
            </a:fld>
            <a:endParaRPr lang="en-US" dirty="0"/>
          </a:p>
        </p:txBody>
      </p:sp>
      <p:graphicFrame>
        <p:nvGraphicFramePr>
          <p:cNvPr id="2" name="Chart 1">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230158843"/>
              </p:ext>
            </p:extLst>
          </p:nvPr>
        </p:nvGraphicFramePr>
        <p:xfrm>
          <a:off x="609600" y="1558976"/>
          <a:ext cx="7848599" cy="43846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hade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C7E1896-2992-48D4-85AC-95AB8AB1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098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452629" y="770466"/>
            <a:ext cx="4715762" cy="5325533"/>
          </a:xfrm>
        </p:spPr>
        <p:txBody>
          <a:bodyPr anchor="ctr">
            <a:normAutofit/>
          </a:bodyPr>
          <a:lstStyle/>
          <a:p>
            <a:r>
              <a:rPr lang="en-US" sz="6300" dirty="0"/>
              <a:t>2025 Budget &amp; Assessment</a:t>
            </a:r>
          </a:p>
        </p:txBody>
      </p:sp>
      <p:sp useBgFill="1">
        <p:nvSpPr>
          <p:cNvPr id="11" name="Rectangle 10">
            <a:extLst>
              <a:ext uri="{FF2B5EF4-FFF2-40B4-BE49-F238E27FC236}">
                <a16:creationId xmlns:a16="http://schemas.microsoft.com/office/drawing/2014/main" id="{2808B93E-0C39-407B-943D-71F2BAFB4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0" y="0"/>
            <a:ext cx="349300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a:solidFill>
                  <a:schemeClr val="accent1">
                    <a:alpha val="25000"/>
                  </a:schemeClr>
                </a:solidFill>
              </a:rPr>
              <a:pPr>
                <a:lnSpc>
                  <a:spcPct val="90000"/>
                </a:lnSpc>
                <a:spcAft>
                  <a:spcPts val="600"/>
                </a:spcAft>
              </a:pPr>
              <a:t>28</a:t>
            </a:fld>
            <a:endParaRPr lang="en-US">
              <a:solidFill>
                <a:schemeClr val="accent1">
                  <a:alpha val="25000"/>
                </a:schemeClr>
              </a:solidFill>
            </a:endParaRPr>
          </a:p>
        </p:txBody>
      </p:sp>
      <p:sp>
        <p:nvSpPr>
          <p:cNvPr id="2" name="Content Placeholder 1"/>
          <p:cNvSpPr>
            <a:spLocks noGrp="1"/>
          </p:cNvSpPr>
          <p:nvPr>
            <p:ph type="subTitle" idx="1"/>
          </p:nvPr>
        </p:nvSpPr>
        <p:spPr>
          <a:xfrm>
            <a:off x="5892288" y="643467"/>
            <a:ext cx="2769111" cy="5452532"/>
          </a:xfrm>
        </p:spPr>
        <p:txBody>
          <a:bodyPr anchor="ctr">
            <a:normAutofit/>
          </a:bodyPr>
          <a:lstStyle/>
          <a:p>
            <a:r>
              <a:rPr lang="en-US" dirty="0">
                <a:solidFill>
                  <a:schemeClr val="tx1"/>
                </a:solidFill>
              </a:rPr>
              <a:t>Pure assessment - $3,926,038</a:t>
            </a:r>
          </a:p>
          <a:p>
            <a:endParaRPr lang="en-US" dirty="0">
              <a:solidFill>
                <a:schemeClr val="tx1"/>
              </a:solidFill>
              <a:highlight>
                <a:srgbClr val="FFFF00"/>
              </a:highlight>
            </a:endParaRPr>
          </a:p>
          <a:p>
            <a:r>
              <a:rPr lang="en-US" b="1" dirty="0">
                <a:solidFill>
                  <a:schemeClr val="tx1"/>
                </a:solidFill>
              </a:rPr>
              <a:t>Needs Governing Committee Approval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29724" y="639763"/>
            <a:ext cx="2960998" cy="5492750"/>
          </a:xfrm>
        </p:spPr>
        <p:txBody>
          <a:bodyPr>
            <a:normAutofit/>
          </a:bodyPr>
          <a:lstStyle/>
          <a:p>
            <a:r>
              <a:rPr lang="en-US" sz="5200" dirty="0">
                <a:solidFill>
                  <a:srgbClr val="FFFFFF"/>
                </a:solidFill>
              </a:rPr>
              <a:t>Other Business</a:t>
            </a:r>
          </a:p>
        </p:txBody>
      </p:sp>
      <p:cxnSp>
        <p:nvCxnSpPr>
          <p:cNvPr id="18" name="Straight Connector 17">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28492"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6572944" y="5876412"/>
            <a:ext cx="2194560" cy="1397039"/>
          </a:xfrm>
        </p:spPr>
        <p:txBody>
          <a:bodyPr>
            <a:normAutofit/>
          </a:bodyPr>
          <a:lstStyle/>
          <a:p>
            <a:pPr>
              <a:lnSpc>
                <a:spcPct val="90000"/>
              </a:lnSpc>
              <a:spcAft>
                <a:spcPts val="600"/>
              </a:spcAft>
            </a:pPr>
            <a:fld id="{2C848E1B-F70D-4909-8743-8FD4AA54C181}" type="slidenum">
              <a:rPr lang="en-US">
                <a:solidFill>
                  <a:srgbClr val="FFFFFF">
                    <a:alpha val="25000"/>
                  </a:srgbClr>
                </a:solidFill>
              </a:rPr>
              <a:pPr>
                <a:lnSpc>
                  <a:spcPct val="90000"/>
                </a:lnSpc>
                <a:spcAft>
                  <a:spcPts val="600"/>
                </a:spcAft>
              </a:pPr>
              <a:t>29</a:t>
            </a:fld>
            <a:endParaRPr lang="en-US">
              <a:solidFill>
                <a:srgbClr val="FFFFFF">
                  <a:alpha val="25000"/>
                </a:srgbClr>
              </a:solidFill>
            </a:endParaRPr>
          </a:p>
        </p:txBody>
      </p:sp>
      <p:sp>
        <p:nvSpPr>
          <p:cNvPr id="2" name="Content Placeholder 1"/>
          <p:cNvSpPr>
            <a:spLocks noGrp="1"/>
          </p:cNvSpPr>
          <p:nvPr>
            <p:ph idx="1"/>
          </p:nvPr>
        </p:nvSpPr>
        <p:spPr>
          <a:xfrm>
            <a:off x="3966261" y="639764"/>
            <a:ext cx="4606524" cy="5492749"/>
          </a:xfrm>
        </p:spPr>
        <p:txBody>
          <a:bodyPr anchor="ctr">
            <a:normAutofit/>
          </a:bodyPr>
          <a:lstStyle/>
          <a:p>
            <a:r>
              <a:rPr lang="en-US" dirty="0"/>
              <a:t>Insurance Department Comments</a:t>
            </a:r>
          </a:p>
          <a:p>
            <a:r>
              <a:rPr lang="en-US" dirty="0"/>
              <a:t>Next Meetings:</a:t>
            </a:r>
          </a:p>
          <a:p>
            <a:pPr lvl="2"/>
            <a:r>
              <a:rPr lang="en-US" dirty="0"/>
              <a:t>May 21, 2025 (Remote)</a:t>
            </a:r>
          </a:p>
          <a:p>
            <a:pPr lvl="2"/>
            <a:r>
              <a:rPr lang="en-US" dirty="0"/>
              <a:t>September 24, 2025</a:t>
            </a:r>
          </a:p>
          <a:p>
            <a:r>
              <a:rPr lang="en-US" dirty="0"/>
              <a:t>Adjournment</a:t>
            </a:r>
          </a:p>
          <a:p>
            <a:endParaRPr lang="en-US" dirty="0"/>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a:extLst>
              <a:ext uri="{FF2B5EF4-FFF2-40B4-BE49-F238E27FC236}">
                <a16:creationId xmlns:a16="http://schemas.microsoft.com/office/drawing/2014/main" id="{8414527B-B9D5-4F9D-BED6-DBE83BF5B282}"/>
              </a:ext>
            </a:extLst>
          </p:cNvPr>
          <p:cNvSpPr txBox="1">
            <a:spLocks/>
          </p:cNvSpPr>
          <p:nvPr/>
        </p:nvSpPr>
        <p:spPr bwMode="black">
          <a:xfrm>
            <a:off x="152400" y="936711"/>
            <a:ext cx="2819400" cy="498457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pPr algn="l">
              <a:lnSpc>
                <a:spcPct val="85000"/>
              </a:lnSpc>
              <a:spcAft>
                <a:spcPts val="600"/>
              </a:spcAft>
            </a:pPr>
            <a:r>
              <a:rPr lang="en-US" sz="3800" spc="-120" dirty="0">
                <a:solidFill>
                  <a:srgbClr val="FFFFFF"/>
                </a:solidFill>
              </a:rPr>
              <a:t>Kentucky Insurance arbitration association</a:t>
            </a:r>
          </a:p>
        </p:txBody>
      </p:sp>
      <p:sp>
        <p:nvSpPr>
          <p:cNvPr id="4" name="Slide Number Placeholder 3"/>
          <p:cNvSpPr>
            <a:spLocks noGrp="1"/>
          </p:cNvSpPr>
          <p:nvPr>
            <p:ph type="sldNum" sz="quarter" idx="12"/>
          </p:nvPr>
        </p:nvSpPr>
        <p:spPr>
          <a:xfrm>
            <a:off x="6572944" y="5876412"/>
            <a:ext cx="2194560" cy="1397039"/>
          </a:xfrm>
        </p:spPr>
        <p:txBody>
          <a:bodyPr vert="horz" lIns="91440" tIns="45720" rIns="91440" bIns="45720" rtlCol="0" anchor="b">
            <a:normAutofit/>
          </a:bodyPr>
          <a:lstStyle/>
          <a:p>
            <a:pPr>
              <a:lnSpc>
                <a:spcPct val="90000"/>
              </a:lnSpc>
              <a:spcAft>
                <a:spcPts val="600"/>
              </a:spcAft>
            </a:pPr>
            <a:fld id="{2C848E1B-F70D-4909-8743-8FD4AA54C181}" type="slidenum">
              <a:rPr lang="en-US" sz="9500" b="0" kern="1200" dirty="0">
                <a:ln>
                  <a:noFill/>
                </a:ln>
                <a:solidFill>
                  <a:schemeClr val="accent1">
                    <a:alpha val="25000"/>
                  </a:schemeClr>
                </a:solidFill>
                <a:latin typeface="+mj-lt"/>
                <a:ea typeface="+mn-ea"/>
                <a:cs typeface="+mn-cs"/>
              </a:rPr>
              <a:pPr>
                <a:lnSpc>
                  <a:spcPct val="90000"/>
                </a:lnSpc>
                <a:spcAft>
                  <a:spcPts val="600"/>
                </a:spcAft>
              </a:pPr>
              <a:t>3</a:t>
            </a:fld>
            <a:endParaRPr lang="en-US" sz="9500" b="0" kern="1200" dirty="0">
              <a:ln>
                <a:noFill/>
              </a:ln>
              <a:solidFill>
                <a:schemeClr val="accent1">
                  <a:alpha val="25000"/>
                </a:schemeClr>
              </a:solidFill>
              <a:latin typeface="+mj-lt"/>
              <a:ea typeface="+mn-ea"/>
              <a:cs typeface="+mn-cs"/>
            </a:endParaRPr>
          </a:p>
        </p:txBody>
      </p:sp>
      <p:sp>
        <p:nvSpPr>
          <p:cNvPr id="3" name="Content Placeholder 2"/>
          <p:cNvSpPr>
            <a:spLocks noGrp="1"/>
          </p:cNvSpPr>
          <p:nvPr>
            <p:ph idx="1"/>
          </p:nvPr>
        </p:nvSpPr>
        <p:spPr>
          <a:xfrm>
            <a:off x="3460791" y="936711"/>
            <a:ext cx="5111994" cy="4984578"/>
          </a:xfrm>
        </p:spPr>
        <p:txBody>
          <a:bodyPr vert="horz" lIns="91440" tIns="45720" rIns="91440" bIns="45720" rtlCol="0" anchor="ctr">
            <a:normAutofit/>
          </a:bodyPr>
          <a:lstStyle/>
          <a:p>
            <a:pPr marL="0" indent="0"/>
            <a:r>
              <a:rPr lang="en-US" sz="1700" dirty="0"/>
              <a:t> </a:t>
            </a:r>
            <a:r>
              <a:rPr lang="en-US" sz="1700" b="1" dirty="0"/>
              <a:t>Keys to a successful meeting</a:t>
            </a:r>
          </a:p>
          <a:p>
            <a:pPr marL="285750" indent="-285750"/>
            <a:r>
              <a:rPr lang="en-US" sz="1700" dirty="0"/>
              <a:t>Please keep your phone muted to reduce background noise.</a:t>
            </a:r>
          </a:p>
          <a:p>
            <a:pPr marL="285750" indent="-285750"/>
            <a:r>
              <a:rPr lang="en-US" sz="1700" dirty="0"/>
              <a:t>Please do not place call on hold.</a:t>
            </a:r>
          </a:p>
          <a:p>
            <a:pPr marL="0" indent="0"/>
            <a:r>
              <a:rPr lang="en-US" sz="1700" b="1" dirty="0"/>
              <a:t>Participation</a:t>
            </a:r>
          </a:p>
          <a:p>
            <a:pPr marL="285750" indent="-285750"/>
            <a:r>
              <a:rPr lang="en-US" sz="1700" dirty="0"/>
              <a:t>During roll call please unmute your phone.  We will call you by name and company.  We ask that you verbally confirm you are in attendance.  </a:t>
            </a:r>
          </a:p>
          <a:p>
            <a:pPr marL="285750" indent="-285750"/>
            <a:r>
              <a:rPr lang="en-US" sz="1700" dirty="0"/>
              <a:t>During voting we ask that you unmute your phone.  We will ask for verbal affirmation as we do in our in-person meetings.</a:t>
            </a:r>
          </a:p>
          <a:p>
            <a:pPr marL="285750" indent="-285750"/>
            <a:r>
              <a:rPr lang="en-US" sz="1700" dirty="0"/>
              <a:t>You may ask questions throughout the presentation by unmuting your phone or by typing in the chat box.  </a:t>
            </a:r>
          </a:p>
          <a:p>
            <a:pPr marL="285750" indent="-285750"/>
            <a:r>
              <a:rPr lang="en-US" sz="1700" dirty="0"/>
              <a:t>We ask those who make a motion and/or a second to identify themselves by name.</a:t>
            </a:r>
          </a:p>
        </p:txBody>
      </p:sp>
    </p:spTree>
    <p:extLst>
      <p:ext uri="{BB962C8B-B14F-4D97-AF65-F5344CB8AC3E}">
        <p14:creationId xmlns:p14="http://schemas.microsoft.com/office/powerpoint/2010/main" val="326285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0" y="542282"/>
            <a:ext cx="2743199" cy="3572518"/>
          </a:xfrm>
        </p:spPr>
        <p:txBody>
          <a:bodyPr>
            <a:noAutofit/>
          </a:bodyPr>
          <a:lstStyle/>
          <a:p>
            <a:r>
              <a:rPr lang="en-US" sz="4000" dirty="0">
                <a:solidFill>
                  <a:schemeClr val="bg1"/>
                </a:solidFill>
              </a:rPr>
              <a:t>KIAA BOARD MEETING AGENDA</a:t>
            </a:r>
          </a:p>
        </p:txBody>
      </p:sp>
      <p:sp>
        <p:nvSpPr>
          <p:cNvPr id="2" name="Content Placeholder 1"/>
          <p:cNvSpPr>
            <a:spLocks noGrp="1"/>
          </p:cNvSpPr>
          <p:nvPr>
            <p:ph idx="1"/>
          </p:nvPr>
        </p:nvSpPr>
        <p:spPr>
          <a:xfrm>
            <a:off x="571500" y="1761482"/>
            <a:ext cx="4572000" cy="3572518"/>
          </a:xfrm>
        </p:spPr>
        <p:txBody>
          <a:bodyPr>
            <a:normAutofit/>
          </a:bodyPr>
          <a:lstStyle/>
          <a:p>
            <a:pPr lvl="1">
              <a:buNone/>
            </a:pPr>
            <a:r>
              <a:rPr lang="en-US" sz="2800" b="1" dirty="0">
                <a:solidFill>
                  <a:schemeClr val="tx2"/>
                </a:solidFill>
              </a:rPr>
              <a:t>    </a:t>
            </a:r>
          </a:p>
          <a:p>
            <a:pPr lvl="2">
              <a:buFont typeface="Wingdings" panose="05000000000000000000" pitchFamily="2" charset="2"/>
              <a:buChar char="§"/>
            </a:pPr>
            <a:r>
              <a:rPr lang="en-US" sz="2400" dirty="0">
                <a:solidFill>
                  <a:schemeClr val="tx2"/>
                </a:solidFill>
              </a:rPr>
              <a:t> Call to Order</a:t>
            </a:r>
          </a:p>
          <a:p>
            <a:pPr lvl="2">
              <a:buFont typeface="Wingdings" panose="05000000000000000000" pitchFamily="2" charset="2"/>
              <a:buChar char="§"/>
            </a:pPr>
            <a:r>
              <a:rPr lang="en-US" sz="2400" dirty="0">
                <a:solidFill>
                  <a:schemeClr val="tx2"/>
                </a:solidFill>
              </a:rPr>
              <a:t> Roll Call</a:t>
            </a:r>
          </a:p>
          <a:p>
            <a:pPr lvl="2">
              <a:buFont typeface="Wingdings" panose="05000000000000000000" pitchFamily="2" charset="2"/>
              <a:buChar char="§"/>
            </a:pPr>
            <a:r>
              <a:rPr lang="en-US" sz="2400" dirty="0">
                <a:solidFill>
                  <a:schemeClr val="tx2"/>
                </a:solidFill>
              </a:rPr>
              <a:t> Anti-Trust Preamble</a:t>
            </a:r>
          </a:p>
          <a:p>
            <a:pPr lvl="2">
              <a:buFont typeface="Wingdings" panose="05000000000000000000" pitchFamily="2" charset="2"/>
              <a:buChar char="§"/>
            </a:pPr>
            <a:r>
              <a:rPr lang="en-US" sz="2400" dirty="0">
                <a:solidFill>
                  <a:schemeClr val="tx2"/>
                </a:solidFill>
              </a:rPr>
              <a:t> Approval of Minutes</a:t>
            </a:r>
          </a:p>
          <a:p>
            <a:pPr lvl="2">
              <a:buFont typeface="Wingdings" panose="05000000000000000000" pitchFamily="2" charset="2"/>
              <a:buChar char="§"/>
            </a:pPr>
            <a:r>
              <a:rPr lang="en-US" sz="2400" dirty="0">
                <a:solidFill>
                  <a:schemeClr val="tx2"/>
                </a:solidFill>
              </a:rPr>
              <a:t> Panel Secretary Report</a:t>
            </a:r>
          </a:p>
          <a:p>
            <a:pPr lvl="2">
              <a:buFont typeface="Wingdings" panose="05000000000000000000" pitchFamily="2" charset="2"/>
              <a:buChar char="§"/>
            </a:pPr>
            <a:r>
              <a:rPr lang="en-US" sz="2400" dirty="0">
                <a:solidFill>
                  <a:schemeClr val="tx2"/>
                </a:solidFill>
              </a:rPr>
              <a:t> Other Business</a:t>
            </a:r>
          </a:p>
          <a:p>
            <a:pPr lvl="2">
              <a:buFont typeface="Wingdings" panose="05000000000000000000" pitchFamily="2" charset="2"/>
              <a:buChar char="§"/>
            </a:pPr>
            <a:r>
              <a:rPr lang="en-US" sz="2400" dirty="0">
                <a:solidFill>
                  <a:schemeClr val="tx2"/>
                </a:solidFill>
              </a:rPr>
              <a:t> Adjournment</a:t>
            </a:r>
          </a:p>
        </p:txBody>
      </p:sp>
      <p:sp>
        <p:nvSpPr>
          <p:cNvPr id="4" name="Slide Number Placeholder 3"/>
          <p:cNvSpPr>
            <a:spLocks noGrp="1"/>
          </p:cNvSpPr>
          <p:nvPr>
            <p:ph type="sldNum" sz="quarter" idx="12"/>
          </p:nvPr>
        </p:nvSpPr>
        <p:spPr/>
        <p:txBody>
          <a:bodyPr/>
          <a:lstStyle/>
          <a:p>
            <a:fld id="{2C848E1B-F70D-4909-8743-8FD4AA54C181}"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1E8DBE92-2331-4285-8226-D398190D3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3424695" y="1067403"/>
            <a:ext cx="4372851" cy="4723194"/>
          </a:xfrm>
        </p:spPr>
        <p:txBody>
          <a:bodyPr anchor="ctr">
            <a:normAutofit/>
          </a:bodyPr>
          <a:lstStyle/>
          <a:p>
            <a:r>
              <a:rPr lang="en-US" sz="6300" dirty="0"/>
              <a:t>		</a:t>
            </a:r>
            <a:br>
              <a:rPr lang="en-US" sz="6300" dirty="0"/>
            </a:br>
            <a:r>
              <a:rPr lang="en-US" sz="6300" dirty="0"/>
              <a:t>             Approval of Minutes</a:t>
            </a:r>
            <a:br>
              <a:rPr lang="en-US" sz="6300" dirty="0"/>
            </a:br>
            <a:r>
              <a:rPr lang="en-US" sz="6300" dirty="0"/>
              <a:t>		</a:t>
            </a:r>
          </a:p>
        </p:txBody>
      </p:sp>
      <p:sp>
        <p:nvSpPr>
          <p:cNvPr id="17" name="Rectangle 1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itle 1">
            <a:extLst>
              <a:ext uri="{FF2B5EF4-FFF2-40B4-BE49-F238E27FC236}">
                <a16:creationId xmlns:a16="http://schemas.microsoft.com/office/drawing/2014/main" id="{F9E55F1D-536D-49D1-9CEC-BB6100F1B5BD}"/>
              </a:ext>
            </a:extLst>
          </p:cNvPr>
          <p:cNvSpPr>
            <a:spLocks noGrp="1"/>
          </p:cNvSpPr>
          <p:nvPr>
            <p:ph type="subTitle" idx="1"/>
          </p:nvPr>
        </p:nvSpPr>
        <p:spPr>
          <a:xfrm>
            <a:off x="733117" y="1067403"/>
            <a:ext cx="2069893" cy="4723194"/>
          </a:xfrm>
        </p:spPr>
        <p:txBody>
          <a:bodyPr anchor="ctr">
            <a:normAutofit/>
          </a:bodyPr>
          <a:lstStyle/>
          <a:p>
            <a:r>
              <a:rPr lang="en-US" sz="2400" dirty="0">
                <a:solidFill>
                  <a:srgbClr val="FFFFFF"/>
                </a:solidFill>
              </a:rPr>
              <a:t>4a. Annual Meeting Minutes</a:t>
            </a:r>
            <a:br>
              <a:rPr lang="en-US" sz="2400" dirty="0">
                <a:solidFill>
                  <a:srgbClr val="FFFFFF"/>
                </a:solidFill>
              </a:rPr>
            </a:br>
            <a:br>
              <a:rPr lang="en-US" sz="2400" dirty="0">
                <a:solidFill>
                  <a:srgbClr val="FFFFFF"/>
                </a:solidFill>
              </a:rPr>
            </a:br>
            <a:r>
              <a:rPr lang="en-US" sz="2400" dirty="0">
                <a:solidFill>
                  <a:srgbClr val="FFFFFF"/>
                </a:solidFill>
              </a:rPr>
              <a:t>4b. Board Meeting Minutes</a:t>
            </a:r>
          </a:p>
        </p:txBody>
      </p:sp>
      <p:sp>
        <p:nvSpPr>
          <p:cNvPr id="18" name="Rectangle 13">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401E05BC-CCAE-EA2B-8883-A74BAB1D2936}"/>
              </a:ext>
            </a:extLst>
          </p:cNvPr>
          <p:cNvSpPr>
            <a:spLocks noGrp="1"/>
          </p:cNvSpPr>
          <p:nvPr>
            <p:ph type="sldNum" sz="quarter" idx="12"/>
          </p:nvPr>
        </p:nvSpPr>
        <p:spPr/>
        <p:txBody>
          <a:bodyPr/>
          <a:lstStyle/>
          <a:p>
            <a:fld id="{2C848E1B-F70D-4909-8743-8FD4AA54C181}" type="slidenum">
              <a:rPr lang="en-US" smtClean="0"/>
              <a:pPr/>
              <a:t>5</a:t>
            </a:fld>
            <a:endParaRPr lang="en-US" dirty="0"/>
          </a:p>
        </p:txBody>
      </p:sp>
    </p:spTree>
    <p:extLst>
      <p:ext uri="{BB962C8B-B14F-4D97-AF65-F5344CB8AC3E}">
        <p14:creationId xmlns:p14="http://schemas.microsoft.com/office/powerpoint/2010/main" val="292348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1E8DBE92-2331-4285-8226-D398190D3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3424695" y="1067403"/>
            <a:ext cx="4372851" cy="4723194"/>
          </a:xfrm>
        </p:spPr>
        <p:txBody>
          <a:bodyPr anchor="ctr">
            <a:normAutofit/>
          </a:bodyPr>
          <a:lstStyle/>
          <a:p>
            <a:r>
              <a:rPr lang="en-US" sz="6300" dirty="0"/>
              <a:t>		</a:t>
            </a:r>
            <a:br>
              <a:rPr lang="en-US" sz="6300" dirty="0"/>
            </a:br>
            <a:r>
              <a:rPr lang="en-US" sz="6300" dirty="0"/>
              <a:t>Panel Secretary Report</a:t>
            </a:r>
            <a:br>
              <a:rPr lang="en-US" sz="6300" dirty="0"/>
            </a:br>
            <a:r>
              <a:rPr lang="en-US" sz="6300" dirty="0"/>
              <a:t>		</a:t>
            </a:r>
          </a:p>
        </p:txBody>
      </p:sp>
      <p:sp>
        <p:nvSpPr>
          <p:cNvPr id="17" name="Rectangle 11">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itle 1">
            <a:extLst>
              <a:ext uri="{FF2B5EF4-FFF2-40B4-BE49-F238E27FC236}">
                <a16:creationId xmlns:a16="http://schemas.microsoft.com/office/drawing/2014/main" id="{F9E55F1D-536D-49D1-9CEC-BB6100F1B5BD}"/>
              </a:ext>
            </a:extLst>
          </p:cNvPr>
          <p:cNvSpPr>
            <a:spLocks noGrp="1"/>
          </p:cNvSpPr>
          <p:nvPr>
            <p:ph type="subTitle" idx="1"/>
          </p:nvPr>
        </p:nvSpPr>
        <p:spPr>
          <a:xfrm>
            <a:off x="733117" y="762000"/>
            <a:ext cx="2069893" cy="5257800"/>
          </a:xfrm>
        </p:spPr>
        <p:txBody>
          <a:bodyPr anchor="ctr">
            <a:normAutofit fontScale="92500"/>
          </a:bodyPr>
          <a:lstStyle/>
          <a:p>
            <a:pPr>
              <a:lnSpc>
                <a:spcPct val="150000"/>
              </a:lnSpc>
            </a:pPr>
            <a:r>
              <a:rPr lang="en-US" sz="2400" dirty="0"/>
              <a:t>Arbitration Status Report </a:t>
            </a:r>
          </a:p>
          <a:p>
            <a:pPr>
              <a:lnSpc>
                <a:spcPct val="150000"/>
              </a:lnSpc>
            </a:pPr>
            <a:r>
              <a:rPr lang="en-US" sz="2400" dirty="0"/>
              <a:t>– Becky Darst</a:t>
            </a:r>
          </a:p>
          <a:p>
            <a:pPr>
              <a:lnSpc>
                <a:spcPct val="150000"/>
              </a:lnSpc>
            </a:pPr>
            <a:r>
              <a:rPr lang="en-US" sz="2400" dirty="0"/>
              <a:t>Budget and Financial Report – Mark Hillis</a:t>
            </a:r>
          </a:p>
          <a:p>
            <a:pPr>
              <a:lnSpc>
                <a:spcPct val="150000"/>
              </a:lnSpc>
            </a:pPr>
            <a:r>
              <a:rPr lang="en-US" sz="2400" dirty="0"/>
              <a:t>KIAA New System </a:t>
            </a:r>
            <a:br>
              <a:rPr lang="en-US" sz="2400" dirty="0"/>
            </a:br>
            <a:r>
              <a:rPr lang="en-US" sz="2400" dirty="0"/>
              <a:t>– Mark Hillis</a:t>
            </a:r>
          </a:p>
        </p:txBody>
      </p:sp>
      <p:sp>
        <p:nvSpPr>
          <p:cNvPr id="18" name="Rectangle 13">
            <a:extLst>
              <a:ext uri="{FF2B5EF4-FFF2-40B4-BE49-F238E27FC236}">
                <a16:creationId xmlns:a16="http://schemas.microsoft.com/office/drawing/2014/main" id="{C962AC3C-FEB4-4C6A-8CA6-D570CD009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3401D963-63DC-4C36-B5BB-9B565E0E22EB}"/>
              </a:ext>
            </a:extLst>
          </p:cNvPr>
          <p:cNvSpPr>
            <a:spLocks noGrp="1"/>
          </p:cNvSpPr>
          <p:nvPr>
            <p:ph type="sldNum" sz="quarter" idx="12"/>
          </p:nvPr>
        </p:nvSpPr>
        <p:spPr/>
        <p:txBody>
          <a:bodyPr/>
          <a:lstStyle/>
          <a:p>
            <a:fld id="{2C848E1B-F70D-4909-8743-8FD4AA54C181}" type="slidenum">
              <a:rPr lang="en-US" smtClean="0"/>
              <a:pPr/>
              <a:t>6</a:t>
            </a:fld>
            <a:endParaRPr lang="en-US" dirty="0"/>
          </a:p>
        </p:txBody>
      </p:sp>
    </p:spTree>
    <p:extLst>
      <p:ext uri="{BB962C8B-B14F-4D97-AF65-F5344CB8AC3E}">
        <p14:creationId xmlns:p14="http://schemas.microsoft.com/office/powerpoint/2010/main" val="370493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7411"/>
            <a:ext cx="8229600" cy="639762"/>
          </a:xfrm>
        </p:spPr>
        <p:txBody>
          <a:bodyPr>
            <a:normAutofit/>
          </a:bodyPr>
          <a:lstStyle/>
          <a:p>
            <a:pPr algn="ctr"/>
            <a:r>
              <a:rPr lang="en-US" sz="3000" dirty="0">
                <a:solidFill>
                  <a:schemeClr val="tx1"/>
                </a:solidFill>
              </a:rPr>
              <a:t>New Arbitration Filings by Month</a:t>
            </a:r>
          </a:p>
        </p:txBody>
      </p:sp>
      <p:sp>
        <p:nvSpPr>
          <p:cNvPr id="3" name="Slide Number Placeholder 2"/>
          <p:cNvSpPr>
            <a:spLocks noGrp="1"/>
          </p:cNvSpPr>
          <p:nvPr>
            <p:ph type="sldNum" sz="quarter" idx="12"/>
          </p:nvPr>
        </p:nvSpPr>
        <p:spPr/>
        <p:txBody>
          <a:bodyPr/>
          <a:lstStyle/>
          <a:p>
            <a:fld id="{2C848E1B-F70D-4909-8743-8FD4AA54C181}" type="slidenum">
              <a:rPr lang="en-US" smtClean="0"/>
              <a:pPr/>
              <a:t>7</a:t>
            </a:fld>
            <a:endParaRPr lang="en-US" dirty="0"/>
          </a:p>
        </p:txBody>
      </p:sp>
      <p:graphicFrame>
        <p:nvGraphicFramePr>
          <p:cNvPr id="2" name="Chart 1">
            <a:extLst>
              <a:ext uri="{FF2B5EF4-FFF2-40B4-BE49-F238E27FC236}">
                <a16:creationId xmlns:a16="http://schemas.microsoft.com/office/drawing/2014/main" id="{EC11EDA9-8E73-41B0-B684-ABF498B133CC}"/>
              </a:ext>
            </a:extLst>
          </p:cNvPr>
          <p:cNvGraphicFramePr>
            <a:graphicFrameLocks/>
          </p:cNvGraphicFramePr>
          <p:nvPr>
            <p:extLst>
              <p:ext uri="{D42A27DB-BD31-4B8C-83A1-F6EECF244321}">
                <p14:modId xmlns:p14="http://schemas.microsoft.com/office/powerpoint/2010/main" val="792589428"/>
              </p:ext>
            </p:extLst>
          </p:nvPr>
        </p:nvGraphicFramePr>
        <p:xfrm>
          <a:off x="609600" y="1371600"/>
          <a:ext cx="79248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81000"/>
            <a:ext cx="8077200" cy="990601"/>
          </a:xfrm>
        </p:spPr>
        <p:txBody>
          <a:bodyPr>
            <a:noAutofit/>
          </a:bodyPr>
          <a:lstStyle/>
          <a:p>
            <a:pPr algn="ctr"/>
            <a:r>
              <a:rPr lang="en-US" sz="3000" dirty="0">
                <a:solidFill>
                  <a:schemeClr val="tx1"/>
                </a:solidFill>
              </a:rPr>
              <a:t>New Arbitration Filings 2023 v. 2024 </a:t>
            </a:r>
            <a:endParaRPr lang="en-US" sz="3000" dirty="0">
              <a:solidFill>
                <a:schemeClr val="accent1">
                  <a:lumMod val="75000"/>
                </a:schemeClr>
              </a:solidFill>
            </a:endParaRPr>
          </a:p>
        </p:txBody>
      </p:sp>
      <p:sp>
        <p:nvSpPr>
          <p:cNvPr id="3" name="Slide Number Placeholder 2"/>
          <p:cNvSpPr>
            <a:spLocks noGrp="1"/>
          </p:cNvSpPr>
          <p:nvPr>
            <p:ph type="sldNum" sz="quarter" idx="12"/>
          </p:nvPr>
        </p:nvSpPr>
        <p:spPr/>
        <p:txBody>
          <a:bodyPr/>
          <a:lstStyle/>
          <a:p>
            <a:fld id="{2C848E1B-F70D-4909-8743-8FD4AA54C181}" type="slidenum">
              <a:rPr lang="en-US" smtClean="0"/>
              <a:pPr/>
              <a:t>8</a:t>
            </a:fld>
            <a:endParaRPr lang="en-US" dirty="0"/>
          </a:p>
        </p:txBody>
      </p:sp>
      <p:graphicFrame>
        <p:nvGraphicFramePr>
          <p:cNvPr id="5" name="Chart 4">
            <a:extLst>
              <a:ext uri="{FF2B5EF4-FFF2-40B4-BE49-F238E27FC236}">
                <a16:creationId xmlns:a16="http://schemas.microsoft.com/office/drawing/2014/main" id="{8BA45C14-24AF-4930-B40D-225F9F9B9317}"/>
              </a:ext>
            </a:extLst>
          </p:cNvPr>
          <p:cNvGraphicFramePr>
            <a:graphicFrameLocks/>
          </p:cNvGraphicFramePr>
          <p:nvPr>
            <p:extLst>
              <p:ext uri="{D42A27DB-BD31-4B8C-83A1-F6EECF244321}">
                <p14:modId xmlns:p14="http://schemas.microsoft.com/office/powerpoint/2010/main" val="3292848124"/>
              </p:ext>
            </p:extLst>
          </p:nvPr>
        </p:nvGraphicFramePr>
        <p:xfrm>
          <a:off x="408247" y="1371601"/>
          <a:ext cx="8278553" cy="5105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428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381000"/>
            <a:ext cx="6665399" cy="950557"/>
          </a:xfrm>
        </p:spPr>
        <p:txBody>
          <a:bodyPr>
            <a:normAutofit/>
          </a:bodyPr>
          <a:lstStyle/>
          <a:p>
            <a:pPr algn="ctr"/>
            <a:r>
              <a:rPr lang="en-US" sz="3000" dirty="0">
                <a:solidFill>
                  <a:schemeClr val="tx1"/>
                </a:solidFill>
              </a:rPr>
              <a:t>KIAA ASSIGNMENTS THROUGH 7/31/24</a:t>
            </a:r>
            <a:endParaRPr lang="en-US" sz="3000" dirty="0"/>
          </a:p>
        </p:txBody>
      </p:sp>
      <p:sp>
        <p:nvSpPr>
          <p:cNvPr id="3" name="Slide Number Placeholder 2"/>
          <p:cNvSpPr>
            <a:spLocks noGrp="1"/>
          </p:cNvSpPr>
          <p:nvPr>
            <p:ph type="sldNum" sz="quarter" idx="12"/>
          </p:nvPr>
        </p:nvSpPr>
        <p:spPr/>
        <p:txBody>
          <a:bodyPr/>
          <a:lstStyle/>
          <a:p>
            <a:fld id="{2C848E1B-F70D-4909-8743-8FD4AA54C181}" type="slidenum">
              <a:rPr lang="en-US" smtClean="0"/>
              <a:pPr/>
              <a:t>9</a:t>
            </a:fld>
            <a:endParaRPr lang="en-US" dirty="0"/>
          </a:p>
        </p:txBody>
      </p:sp>
      <p:graphicFrame>
        <p:nvGraphicFramePr>
          <p:cNvPr id="5" name="Chart 4">
            <a:extLst>
              <a:ext uri="{FF2B5EF4-FFF2-40B4-BE49-F238E27FC236}">
                <a16:creationId xmlns:a16="http://schemas.microsoft.com/office/drawing/2014/main" id="{61D45019-65D3-78F9-E043-C9C8ECFE749A}"/>
              </a:ext>
            </a:extLst>
          </p:cNvPr>
          <p:cNvGraphicFramePr>
            <a:graphicFrameLocks/>
          </p:cNvGraphicFramePr>
          <p:nvPr>
            <p:extLst>
              <p:ext uri="{D42A27DB-BD31-4B8C-83A1-F6EECF244321}">
                <p14:modId xmlns:p14="http://schemas.microsoft.com/office/powerpoint/2010/main" val="1656691842"/>
              </p:ext>
            </p:extLst>
          </p:nvPr>
        </p:nvGraphicFramePr>
        <p:xfrm>
          <a:off x="533400" y="1066800"/>
          <a:ext cx="8001000" cy="548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TM03457491[[fn=Metropolitan]]</Template>
  <TotalTime>29115</TotalTime>
  <Words>3054</Words>
  <Application>Microsoft Office PowerPoint</Application>
  <PresentationFormat>On-screen Show (4:3)</PresentationFormat>
  <Paragraphs>483</Paragraphs>
  <Slides>29</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Aptos</vt:lpstr>
      <vt:lpstr>Arial</vt:lpstr>
      <vt:lpstr>Calibri</vt:lpstr>
      <vt:lpstr>Calibri Light</vt:lpstr>
      <vt:lpstr>Courier New</vt:lpstr>
      <vt:lpstr>Raleway</vt:lpstr>
      <vt:lpstr>Symbol</vt:lpstr>
      <vt:lpstr>Wingdings</vt:lpstr>
      <vt:lpstr>Metropolitan</vt:lpstr>
      <vt:lpstr>Welcome</vt:lpstr>
      <vt:lpstr>KENTUCKY INSURANCE ARBITRATION ASSOCIATION</vt:lpstr>
      <vt:lpstr>PowerPoint Presentation</vt:lpstr>
      <vt:lpstr>KIAA BOARD MEETING AGENDA</vt:lpstr>
      <vt:lpstr>                Approval of Minutes   </vt:lpstr>
      <vt:lpstr>   Panel Secretary Report   </vt:lpstr>
      <vt:lpstr>New Arbitration Filings by Month</vt:lpstr>
      <vt:lpstr>New Arbitration Filings 2023 v. 2024 </vt:lpstr>
      <vt:lpstr>KIAA ASSIGNMENTS THROUGH 7/31/24</vt:lpstr>
      <vt:lpstr>Budget and Financial Report</vt:lpstr>
      <vt:lpstr>NEW KIAA SYSTEM </vt:lpstr>
      <vt:lpstr>Other Business</vt:lpstr>
      <vt:lpstr>Kentucky Assigned Claims Plan</vt:lpstr>
      <vt:lpstr>PowerPoint Presentation</vt:lpstr>
      <vt:lpstr>KACP BOARD MEETING AGENDA</vt:lpstr>
      <vt:lpstr>                Approval of Minutes   </vt:lpstr>
      <vt:lpstr>                Secretary Treasurer’s Report   </vt:lpstr>
      <vt:lpstr>Claims Summary   </vt:lpstr>
      <vt:lpstr>New, Open, and Closed Claims</vt:lpstr>
      <vt:lpstr>Paid Claims and Expenses</vt:lpstr>
      <vt:lpstr>Subrogation</vt:lpstr>
      <vt:lpstr>Net Paid Claims  </vt:lpstr>
      <vt:lpstr>Budget and Financial Report</vt:lpstr>
      <vt:lpstr>2025 Assessment</vt:lpstr>
      <vt:lpstr>2025 Assessment</vt:lpstr>
      <vt:lpstr>2025 Assessment </vt:lpstr>
      <vt:lpstr>Assessment History  </vt:lpstr>
      <vt:lpstr>2025 Budget &amp; Assessment</vt:lpstr>
      <vt:lpstr>Other Business</vt:lpstr>
    </vt:vector>
  </TitlesOfParts>
  <Company>KYAIP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David</dc:creator>
  <cp:lastModifiedBy>Carrie Manor</cp:lastModifiedBy>
  <cp:revision>895</cp:revision>
  <cp:lastPrinted>2019-10-10T13:28:20Z</cp:lastPrinted>
  <dcterms:created xsi:type="dcterms:W3CDTF">2011-04-19T14:27:01Z</dcterms:created>
  <dcterms:modified xsi:type="dcterms:W3CDTF">2024-09-12T20:17:06Z</dcterms:modified>
</cp:coreProperties>
</file>