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1"/>
  </p:sldMasterIdLst>
  <p:notesMasterIdLst>
    <p:notesMasterId r:id="rId24"/>
  </p:notesMasterIdLst>
  <p:handoutMasterIdLst>
    <p:handoutMasterId r:id="rId25"/>
  </p:handoutMasterIdLst>
  <p:sldIdLst>
    <p:sldId id="256" r:id="rId2"/>
    <p:sldId id="265" r:id="rId3"/>
    <p:sldId id="469" r:id="rId4"/>
    <p:sldId id="472" r:id="rId5"/>
    <p:sldId id="459" r:id="rId6"/>
    <p:sldId id="466" r:id="rId7"/>
    <p:sldId id="468" r:id="rId8"/>
    <p:sldId id="450" r:id="rId9"/>
    <p:sldId id="464" r:id="rId10"/>
    <p:sldId id="476" r:id="rId11"/>
    <p:sldId id="465" r:id="rId12"/>
    <p:sldId id="323" r:id="rId13"/>
    <p:sldId id="328" r:id="rId14"/>
    <p:sldId id="330" r:id="rId15"/>
    <p:sldId id="331" r:id="rId16"/>
    <p:sldId id="325" r:id="rId17"/>
    <p:sldId id="458" r:id="rId18"/>
    <p:sldId id="467" r:id="rId19"/>
    <p:sldId id="479" r:id="rId20"/>
    <p:sldId id="478" r:id="rId21"/>
    <p:sldId id="470" r:id="rId22"/>
    <p:sldId id="320"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254" userDrawn="1">
          <p15:clr>
            <a:srgbClr val="A4A3A4"/>
          </p15:clr>
        </p15:guide>
        <p15:guide id="3"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A5CE7-496E-4CCA-9F7B-3371194B0FD5}" v="1" dt="2024-10-08T19:54:31.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43915" autoAdjust="0"/>
  </p:normalViewPr>
  <p:slideViewPr>
    <p:cSldViewPr>
      <p:cViewPr varScale="1">
        <p:scale>
          <a:sx n="44" d="100"/>
          <a:sy n="44" d="100"/>
        </p:scale>
        <p:origin x="6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664" y="-77"/>
      </p:cViewPr>
      <p:guideLst>
        <p:guide orient="horz" pos="3024"/>
        <p:guide pos="225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prod-kaip\kyfairplan\GOVERNING%20COMMITTEE\Agenda%20-%20Governing%20Committee%20Information\2024%20Meeting%20Materials\Fall%20GC%20Meeting%2010232024\PowerPoint%20Presentation\Graph%20Templ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d-kaip\kyfairplan\GOVERNING%20COMMITTEE\Agenda%20-%20Governing%20Committee%20Information\2024%20Meeting%20Materials\Fall%20GC%20Meeting%2010232024\PowerPoint%20Presentation\Graph%20Templ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rod-kaip\kyfairplan\GOVERNING%20COMMITTEE\Agenda%20-%20Governing%20Committee%20Information\2024%20Meeting%20Materials\Fall%20GC%20Meeting%2010232024\PowerPoint%20Presentation\Graph%20Templ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prod-kaip\kyfairplan\GOVERNING%20COMMITTEE\Agenda%20-%20Governing%20Committee%20Information\2024%20Meeting%20Materials\Fall%20GC%20Meeting%2010232024\PowerPoint%20Presentation\Graph%20Template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prod-kaip\kyfairplan\GOVERNING%20COMMITTEE\Agenda%20-%20Governing%20Committee%20Information\2024%20Meeting%20Materials\Fall%20GC%20Meeting%2010232024\PowerPoint%20Presentation\Graph%20Templat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r>
              <a:rPr lang="en-US"/>
              <a:t>Number of New Business Applications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'New Business Applications'!$A$3</c:f>
              <c:strCache>
                <c:ptCount val="1"/>
                <c:pt idx="0">
                  <c:v># Appl.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'New Business Applications'!$O$4:$U$4</c:f>
              <c:strCache>
                <c:ptCount val="7"/>
                <c:pt idx="0">
                  <c:v>2019</c:v>
                </c:pt>
                <c:pt idx="1">
                  <c:v>2020</c:v>
                </c:pt>
                <c:pt idx="2">
                  <c:v>2021</c:v>
                </c:pt>
                <c:pt idx="3">
                  <c:v>2022</c:v>
                </c:pt>
                <c:pt idx="4">
                  <c:v>2023</c:v>
                </c:pt>
                <c:pt idx="5">
                  <c:v>2024 through August</c:v>
                </c:pt>
                <c:pt idx="6">
                  <c:v>2024 Projected</c:v>
                </c:pt>
              </c:strCache>
            </c:strRef>
          </c:cat>
          <c:val>
            <c:numRef>
              <c:f>'New Business Applications'!$O$3:$U$3</c:f>
              <c:numCache>
                <c:formatCode>#,##0</c:formatCode>
                <c:ptCount val="7"/>
                <c:pt idx="0">
                  <c:v>1325</c:v>
                </c:pt>
                <c:pt idx="1">
                  <c:v>969</c:v>
                </c:pt>
                <c:pt idx="2">
                  <c:v>884</c:v>
                </c:pt>
                <c:pt idx="3">
                  <c:v>635</c:v>
                </c:pt>
                <c:pt idx="4">
                  <c:v>662</c:v>
                </c:pt>
                <c:pt idx="5">
                  <c:v>521</c:v>
                </c:pt>
                <c:pt idx="6">
                  <c:v>780</c:v>
                </c:pt>
              </c:numCache>
            </c:numRef>
          </c:val>
          <c:extLst>
            <c:ext xmlns:c16="http://schemas.microsoft.com/office/drawing/2014/chart" uri="{C3380CC4-5D6E-409C-BE32-E72D297353CC}">
              <c16:uniqueId val="{00000000-EEA9-44F1-8003-787A8E8F33DD}"/>
            </c:ext>
          </c:extLst>
        </c:ser>
        <c:dLbls>
          <c:showLegendKey val="0"/>
          <c:showVal val="0"/>
          <c:showCatName val="0"/>
          <c:showSerName val="0"/>
          <c:showPercent val="0"/>
          <c:showBubbleSize val="0"/>
        </c:dLbls>
        <c:gapWidth val="100"/>
        <c:overlap val="-24"/>
        <c:axId val="390418000"/>
        <c:axId val="390417016"/>
      </c:barChart>
      <c:catAx>
        <c:axId val="390418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390417016"/>
        <c:crosses val="autoZero"/>
        <c:auto val="1"/>
        <c:lblAlgn val="ctr"/>
        <c:lblOffset val="100"/>
        <c:noMultiLvlLbl val="0"/>
      </c:catAx>
      <c:valAx>
        <c:axId val="390417016"/>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9041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r>
              <a:rPr lang="en-US" dirty="0"/>
              <a:t>Annual</a:t>
            </a:r>
            <a:r>
              <a:rPr lang="en-US" baseline="0" dirty="0"/>
              <a:t> Written Premium</a:t>
            </a:r>
            <a:endParaRPr lang="en-US"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'Written Premium'!$A$5</c:f>
              <c:strCache>
                <c:ptCount val="1"/>
                <c:pt idx="0">
                  <c:v>WP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'Written Premium'!$K$4:$Q$4</c:f>
              <c:strCache>
                <c:ptCount val="7"/>
                <c:pt idx="0">
                  <c:v>2019</c:v>
                </c:pt>
                <c:pt idx="1">
                  <c:v>2020</c:v>
                </c:pt>
                <c:pt idx="2">
                  <c:v>2021</c:v>
                </c:pt>
                <c:pt idx="3">
                  <c:v>2022</c:v>
                </c:pt>
                <c:pt idx="4">
                  <c:v>2023</c:v>
                </c:pt>
                <c:pt idx="5">
                  <c:v>2024 through August</c:v>
                </c:pt>
                <c:pt idx="6">
                  <c:v>2024 Projection</c:v>
                </c:pt>
              </c:strCache>
            </c:strRef>
          </c:cat>
          <c:val>
            <c:numRef>
              <c:f>'Written Premium'!$K$5:$Q$5</c:f>
              <c:numCache>
                <c:formatCode>_("$"* #,##0_);_("$"* \(#,##0\);_("$"* "-"??_);_(@_)</c:formatCode>
                <c:ptCount val="7"/>
                <c:pt idx="0">
                  <c:v>4330252</c:v>
                </c:pt>
                <c:pt idx="1">
                  <c:v>3765008</c:v>
                </c:pt>
                <c:pt idx="2">
                  <c:v>3129881</c:v>
                </c:pt>
                <c:pt idx="3">
                  <c:v>2681328</c:v>
                </c:pt>
                <c:pt idx="4" formatCode="_(* #,##0_);_(* \(#,##0\);_(* &quot;-&quot;??_);_(@_)">
                  <c:v>2473766</c:v>
                </c:pt>
                <c:pt idx="5">
                  <c:v>1735562</c:v>
                </c:pt>
                <c:pt idx="6">
                  <c:v>2603340</c:v>
                </c:pt>
              </c:numCache>
            </c:numRef>
          </c:val>
          <c:extLst>
            <c:ext xmlns:c16="http://schemas.microsoft.com/office/drawing/2014/chart" uri="{C3380CC4-5D6E-409C-BE32-E72D297353CC}">
              <c16:uniqueId val="{00000000-58DF-40F7-8F36-9BA1932E4A59}"/>
            </c:ext>
          </c:extLst>
        </c:ser>
        <c:dLbls>
          <c:showLegendKey val="0"/>
          <c:showVal val="0"/>
          <c:showCatName val="0"/>
          <c:showSerName val="0"/>
          <c:showPercent val="0"/>
          <c:showBubbleSize val="0"/>
        </c:dLbls>
        <c:gapWidth val="100"/>
        <c:overlap val="-24"/>
        <c:axId val="1074010232"/>
        <c:axId val="1074006952"/>
      </c:barChart>
      <c:catAx>
        <c:axId val="1074010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074006952"/>
        <c:crosses val="autoZero"/>
        <c:auto val="1"/>
        <c:lblAlgn val="ctr"/>
        <c:lblOffset val="100"/>
        <c:noMultiLvlLbl val="0"/>
      </c:catAx>
      <c:valAx>
        <c:axId val="1074006952"/>
        <c:scaling>
          <c:orientation val="minMax"/>
        </c:scaling>
        <c:delete val="1"/>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crossAx val="107401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60" b="1" i="0" u="none" strike="noStrike" kern="1200" spc="0" baseline="0">
                <a:solidFill>
                  <a:srgbClr val="637052"/>
                </a:solidFill>
                <a:latin typeface="+mn-lt"/>
                <a:ea typeface="+mn-ea"/>
                <a:cs typeface="+mn-cs"/>
              </a:defRPr>
            </a:pPr>
            <a:r>
              <a:rPr lang="en-US" sz="2160" b="1" i="0" u="none" strike="noStrike" kern="1200" baseline="0">
                <a:solidFill>
                  <a:srgbClr val="637052"/>
                </a:solidFill>
                <a:latin typeface="+mn-lt"/>
                <a:ea typeface="+mn-ea"/>
                <a:cs typeface="+mn-cs"/>
              </a:rPr>
              <a:t>Loss and LAE Ratio</a:t>
            </a:r>
          </a:p>
        </c:rich>
      </c:tx>
      <c:layout>
        <c:manualLayout>
          <c:xMode val="edge"/>
          <c:yMode val="edge"/>
          <c:x val="0.38288188976377951"/>
          <c:y val="3.4136546184738957E-2"/>
        </c:manualLayout>
      </c:layout>
      <c:overlay val="0"/>
      <c:spPr>
        <a:noFill/>
        <a:ln>
          <a:noFill/>
        </a:ln>
        <a:effectLst/>
      </c:spPr>
      <c:txPr>
        <a:bodyPr rot="0" spcFirstLastPara="1" vertOverflow="ellipsis" vert="horz" wrap="square" anchor="ctr" anchorCtr="1"/>
        <a:lstStyle/>
        <a:p>
          <a:pPr>
            <a:defRPr lang="en-US" sz="2160" b="1" i="0" u="none" strike="noStrike" kern="1200" spc="0" baseline="0">
              <a:solidFill>
                <a:srgbClr val="637052"/>
              </a:solidFill>
              <a:latin typeface="+mn-lt"/>
              <a:ea typeface="+mn-ea"/>
              <a:cs typeface="+mn-cs"/>
            </a:defRPr>
          </a:pPr>
          <a:endParaRPr lang="en-US"/>
        </a:p>
      </c:txPr>
    </c:title>
    <c:autoTitleDeleted val="0"/>
    <c:plotArea>
      <c:layout/>
      <c:barChart>
        <c:barDir val="col"/>
        <c:grouping val="stacked"/>
        <c:varyColors val="0"/>
        <c:ser>
          <c:idx val="0"/>
          <c:order val="0"/>
          <c:tx>
            <c:strRef>
              <c:f>'Loss and LAE Ratio'!$A$5</c:f>
              <c:strCache>
                <c:ptCount val="1"/>
                <c:pt idx="0">
                  <c:v>Loss Ratio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'Loss and LAE Ratio'!$B$4:$D$4</c:f>
              <c:strCache>
                <c:ptCount val="3"/>
                <c:pt idx="0">
                  <c:v>2022 2nd QTR</c:v>
                </c:pt>
                <c:pt idx="1">
                  <c:v>2023 2nd QTR</c:v>
                </c:pt>
                <c:pt idx="2">
                  <c:v>2024 2nd Qtr</c:v>
                </c:pt>
              </c:strCache>
            </c:strRef>
          </c:cat>
          <c:val>
            <c:numRef>
              <c:f>'Loss and LAE Ratio'!$B$5:$D$5</c:f>
              <c:numCache>
                <c:formatCode>0.00%</c:formatCode>
                <c:ptCount val="3"/>
                <c:pt idx="0">
                  <c:v>0.58919999999999995</c:v>
                </c:pt>
                <c:pt idx="1">
                  <c:v>0.92110000000000003</c:v>
                </c:pt>
                <c:pt idx="2">
                  <c:v>0.41560000000000002</c:v>
                </c:pt>
              </c:numCache>
            </c:numRef>
          </c:val>
          <c:extLst>
            <c:ext xmlns:c16="http://schemas.microsoft.com/office/drawing/2014/chart" uri="{C3380CC4-5D6E-409C-BE32-E72D297353CC}">
              <c16:uniqueId val="{00000000-8234-4521-B37A-EBE0EC1FEDDA}"/>
            </c:ext>
          </c:extLst>
        </c:ser>
        <c:ser>
          <c:idx val="1"/>
          <c:order val="1"/>
          <c:tx>
            <c:strRef>
              <c:f>'Loss and LAE Ratio'!$A$6</c:f>
              <c:strCache>
                <c:ptCount val="1"/>
                <c:pt idx="0">
                  <c:v>LAE Ratio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'Loss and LAE Ratio'!$B$4:$D$4</c:f>
              <c:strCache>
                <c:ptCount val="3"/>
                <c:pt idx="0">
                  <c:v>2022 2nd QTR</c:v>
                </c:pt>
                <c:pt idx="1">
                  <c:v>2023 2nd QTR</c:v>
                </c:pt>
                <c:pt idx="2">
                  <c:v>2024 2nd Qtr</c:v>
                </c:pt>
              </c:strCache>
            </c:strRef>
          </c:cat>
          <c:val>
            <c:numRef>
              <c:f>'Loss and LAE Ratio'!$B$6:$D$6</c:f>
              <c:numCache>
                <c:formatCode>0.00%</c:formatCode>
                <c:ptCount val="3"/>
                <c:pt idx="0">
                  <c:v>0.25169999999999998</c:v>
                </c:pt>
                <c:pt idx="1">
                  <c:v>0.32940000000000003</c:v>
                </c:pt>
                <c:pt idx="2">
                  <c:v>0.3402</c:v>
                </c:pt>
              </c:numCache>
            </c:numRef>
          </c:val>
          <c:extLst>
            <c:ext xmlns:c16="http://schemas.microsoft.com/office/drawing/2014/chart" uri="{C3380CC4-5D6E-409C-BE32-E72D297353CC}">
              <c16:uniqueId val="{00000001-8234-4521-B37A-EBE0EC1FEDDA}"/>
            </c:ext>
          </c:extLst>
        </c:ser>
        <c:dLbls>
          <c:dLblPos val="ctr"/>
          <c:showLegendKey val="0"/>
          <c:showVal val="1"/>
          <c:showCatName val="0"/>
          <c:showSerName val="0"/>
          <c:showPercent val="0"/>
          <c:showBubbleSize val="0"/>
        </c:dLbls>
        <c:gapWidth val="150"/>
        <c:overlap val="100"/>
        <c:axId val="1074054512"/>
        <c:axId val="1074055496"/>
      </c:barChart>
      <c:catAx>
        <c:axId val="1074054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4055496"/>
        <c:crosses val="autoZero"/>
        <c:auto val="1"/>
        <c:lblAlgn val="ctr"/>
        <c:lblOffset val="100"/>
        <c:tickLblSkip val="1"/>
        <c:noMultiLvlLbl val="0"/>
      </c:catAx>
      <c:valAx>
        <c:axId val="1074055496"/>
        <c:scaling>
          <c:orientation val="minMax"/>
        </c:scaling>
        <c:delete val="1"/>
        <c:axPos val="l"/>
        <c:numFmt formatCode="0.00%" sourceLinked="1"/>
        <c:majorTickMark val="out"/>
        <c:minorTickMark val="none"/>
        <c:tickLblPos val="nextTo"/>
        <c:crossAx val="107405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100"/>
        <c:overlap val="-24"/>
        <c:axId val="1074040408"/>
        <c:axId val="1074032208"/>
      </c:barChart>
      <c:catAx>
        <c:axId val="1074040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1074032208"/>
        <c:crosses val="autoZero"/>
        <c:auto val="1"/>
        <c:lblAlgn val="ctr"/>
        <c:lblOffset val="100"/>
        <c:noMultiLvlLbl val="0"/>
      </c:catAx>
      <c:valAx>
        <c:axId val="1074032208"/>
        <c:scaling>
          <c:orientation val="minMax"/>
          <c:max val="0.42000000000000004"/>
          <c:min val="0.32000000000000006"/>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107404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sz="1800" b="0" baseline="0">
          <a:solidFill>
            <a:srgbClr val="3F6D5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800" dirty="0"/>
              <a:t>Operating Expense Ratio</a:t>
            </a:r>
          </a:p>
        </c:rich>
      </c:tx>
      <c:layout>
        <c:manualLayout>
          <c:xMode val="edge"/>
          <c:yMode val="edge"/>
          <c:x val="0.302909604519774"/>
          <c:y val="0.15139449830009014"/>
        </c:manualLayout>
      </c:layout>
      <c:overlay val="0"/>
      <c:spPr>
        <a:noFill/>
        <a:ln>
          <a:noFill/>
        </a:ln>
        <a:effectLst/>
      </c:spPr>
    </c:title>
    <c:autoTitleDeleted val="0"/>
    <c:plotArea>
      <c:layout/>
      <c:barChart>
        <c:barDir val="col"/>
        <c:grouping val="clustered"/>
        <c:varyColors val="0"/>
        <c:ser>
          <c:idx val="0"/>
          <c:order val="0"/>
          <c:tx>
            <c:strRef>
              <c:f>'Operating Expense Ratio'!$A$5</c:f>
              <c:strCache>
                <c:ptCount val="1"/>
                <c:pt idx="0">
                  <c:v>Operating Expense Ratio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fld id="{263AA2AD-E0C0-448E-A4B5-444036CF7993}" type="VALUE">
                      <a:rPr lang="en-US" sz="2400" b="1" baseline="0">
                        <a:solidFill>
                          <a:schemeClr val="bg1"/>
                        </a:solidFill>
                      </a:rPr>
                      <a:pPr>
                        <a:defRPr sz="2400" b="1" i="0" u="none" strike="noStrike" kern="1200" baseline="0">
                          <a:solidFill>
                            <a:schemeClr val="bg1"/>
                          </a:solidFill>
                          <a:latin typeface="+mn-lt"/>
                          <a:ea typeface="+mn-ea"/>
                          <a:cs typeface="+mn-cs"/>
                        </a:defRPr>
                      </a:pPr>
                      <a:t>[VALUE]</a:t>
                    </a:fld>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1E46-4F4E-8CD9-5F2D6DF0856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'Operating Expense Ratio'!$B$4:$D$4</c:f>
              <c:strCache>
                <c:ptCount val="3"/>
                <c:pt idx="0">
                  <c:v>2022 3rd QTR</c:v>
                </c:pt>
                <c:pt idx="1">
                  <c:v>2023 2nd QTR</c:v>
                </c:pt>
                <c:pt idx="2">
                  <c:v>2024 2nd Qtr</c:v>
                </c:pt>
              </c:strCache>
            </c:strRef>
          </c:cat>
          <c:val>
            <c:numRef>
              <c:f>'Operating Expense Ratio'!$B$5:$D$5</c:f>
              <c:numCache>
                <c:formatCode>0.0%</c:formatCode>
                <c:ptCount val="3"/>
                <c:pt idx="0">
                  <c:v>0.34570000000000001</c:v>
                </c:pt>
                <c:pt idx="1">
                  <c:v>0.34689999999999999</c:v>
                </c:pt>
                <c:pt idx="2" formatCode="0.00%">
                  <c:v>0.37719999999999998</c:v>
                </c:pt>
              </c:numCache>
            </c:numRef>
          </c:val>
          <c:extLst>
            <c:ext xmlns:c16="http://schemas.microsoft.com/office/drawing/2014/chart" uri="{C3380CC4-5D6E-409C-BE32-E72D297353CC}">
              <c16:uniqueId val="{00000002-1E46-4F4E-8CD9-5F2D6DF08568}"/>
            </c:ext>
          </c:extLst>
        </c:ser>
        <c:dLbls>
          <c:dLblPos val="outEnd"/>
          <c:showLegendKey val="0"/>
          <c:showVal val="1"/>
          <c:showCatName val="0"/>
          <c:showSerName val="0"/>
          <c:showPercent val="0"/>
          <c:showBubbleSize val="0"/>
        </c:dLbls>
        <c:gapWidth val="100"/>
        <c:overlap val="-24"/>
        <c:axId val="1074040408"/>
        <c:axId val="1074032208"/>
      </c:barChart>
      <c:catAx>
        <c:axId val="1074040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1074032208"/>
        <c:crosses val="autoZero"/>
        <c:auto val="1"/>
        <c:lblAlgn val="ctr"/>
        <c:lblOffset val="100"/>
        <c:noMultiLvlLbl val="0"/>
      </c:catAx>
      <c:valAx>
        <c:axId val="1074032208"/>
        <c:scaling>
          <c:orientation val="minMax"/>
          <c:max val="0.42000000000000004"/>
          <c:min val="0.32000000000000006"/>
        </c:scaling>
        <c:delete val="1"/>
        <c:axPos val="l"/>
        <c:numFmt formatCode="0.0%" sourceLinked="1"/>
        <c:majorTickMark val="none"/>
        <c:minorTickMark val="none"/>
        <c:tickLblPos val="nextTo"/>
        <c:crossAx val="107404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r>
              <a:rPr lang="en-US"/>
              <a:t>Number of Claims Reported</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'Number of Claims Reported'!$A$4</c:f>
              <c:strCache>
                <c:ptCount val="1"/>
                <c:pt idx="0">
                  <c:v># of Claims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'Number of Claims Reported'!$J$3:$P$3</c:f>
              <c:strCache>
                <c:ptCount val="7"/>
                <c:pt idx="0">
                  <c:v>2019</c:v>
                </c:pt>
                <c:pt idx="1">
                  <c:v>2020</c:v>
                </c:pt>
                <c:pt idx="2">
                  <c:v>2021</c:v>
                </c:pt>
                <c:pt idx="3">
                  <c:v>2022</c:v>
                </c:pt>
                <c:pt idx="4">
                  <c:v>2023</c:v>
                </c:pt>
                <c:pt idx="5">
                  <c:v>2024 through Aug</c:v>
                </c:pt>
                <c:pt idx="6">
                  <c:v>2024 Projected</c:v>
                </c:pt>
              </c:strCache>
            </c:strRef>
          </c:cat>
          <c:val>
            <c:numRef>
              <c:f>'Number of Claims Reported'!$J$4:$P$4</c:f>
              <c:numCache>
                <c:formatCode>0</c:formatCode>
                <c:ptCount val="7"/>
                <c:pt idx="0">
                  <c:v>318</c:v>
                </c:pt>
                <c:pt idx="1">
                  <c:v>268</c:v>
                </c:pt>
                <c:pt idx="2">
                  <c:v>229</c:v>
                </c:pt>
                <c:pt idx="3">
                  <c:v>228</c:v>
                </c:pt>
                <c:pt idx="4" formatCode="General">
                  <c:v>290</c:v>
                </c:pt>
                <c:pt idx="5" formatCode="General">
                  <c:v>89</c:v>
                </c:pt>
                <c:pt idx="6" formatCode="General">
                  <c:v>134</c:v>
                </c:pt>
              </c:numCache>
            </c:numRef>
          </c:val>
          <c:extLst>
            <c:ext xmlns:c16="http://schemas.microsoft.com/office/drawing/2014/chart" uri="{C3380CC4-5D6E-409C-BE32-E72D297353CC}">
              <c16:uniqueId val="{00000000-F9DE-4576-B6EA-FA0471A1D138}"/>
            </c:ext>
          </c:extLst>
        </c:ser>
        <c:dLbls>
          <c:showLegendKey val="0"/>
          <c:showVal val="0"/>
          <c:showCatName val="0"/>
          <c:showSerName val="0"/>
          <c:showPercent val="0"/>
          <c:showBubbleSize val="0"/>
        </c:dLbls>
        <c:gapWidth val="100"/>
        <c:overlap val="-24"/>
        <c:axId val="1074082392"/>
        <c:axId val="1074083376"/>
      </c:barChart>
      <c:catAx>
        <c:axId val="1074082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074083376"/>
        <c:crosses val="autoZero"/>
        <c:auto val="1"/>
        <c:lblAlgn val="ctr"/>
        <c:lblOffset val="100"/>
        <c:noMultiLvlLbl val="0"/>
      </c:catAx>
      <c:valAx>
        <c:axId val="1074083376"/>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074082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3B22C-E9FC-4A12-98AB-70B07CE5D36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6365C7-CB86-4AEB-A885-12CF6EB45AF3}">
      <dgm:prSet/>
      <dgm:spPr/>
      <dgm:t>
        <a:bodyPr/>
        <a:lstStyle/>
        <a:p>
          <a:pPr>
            <a:lnSpc>
              <a:spcPct val="100000"/>
            </a:lnSpc>
          </a:pPr>
          <a:r>
            <a:rPr lang="en-US" dirty="0"/>
            <a:t>Committee Assignment Update – Page 33</a:t>
          </a:r>
        </a:p>
      </dgm:t>
    </dgm:pt>
    <dgm:pt modelId="{BB14E175-7D5C-4EFA-8C0C-837EFE2A9E62}" type="parTrans" cxnId="{21BBBFBD-18F7-42B4-B831-7E67FD9C14B5}">
      <dgm:prSet/>
      <dgm:spPr/>
      <dgm:t>
        <a:bodyPr/>
        <a:lstStyle/>
        <a:p>
          <a:endParaRPr lang="en-US"/>
        </a:p>
      </dgm:t>
    </dgm:pt>
    <dgm:pt modelId="{F136C1FF-E09C-4282-B43C-0EB2036AE86B}" type="sibTrans" cxnId="{21BBBFBD-18F7-42B4-B831-7E67FD9C14B5}">
      <dgm:prSet/>
      <dgm:spPr/>
      <dgm:t>
        <a:bodyPr/>
        <a:lstStyle/>
        <a:p>
          <a:pPr>
            <a:lnSpc>
              <a:spcPct val="100000"/>
            </a:lnSpc>
          </a:pPr>
          <a:endParaRPr lang="en-US"/>
        </a:p>
      </dgm:t>
    </dgm:pt>
    <dgm:pt modelId="{7A8D1B2E-AB7C-4395-B39A-83FD99E209C8}">
      <dgm:prSet/>
      <dgm:spPr/>
      <dgm:t>
        <a:bodyPr/>
        <a:lstStyle/>
        <a:p>
          <a:pPr>
            <a:lnSpc>
              <a:spcPct val="100000"/>
            </a:lnSpc>
          </a:pPr>
          <a:r>
            <a:rPr lang="en-US" dirty="0"/>
            <a:t>Kentucky Department of Insurance Comments</a:t>
          </a:r>
        </a:p>
      </dgm:t>
    </dgm:pt>
    <dgm:pt modelId="{B7DBEF72-3215-4156-B6A4-B5376A9EF204}" type="parTrans" cxnId="{5960DE78-A81E-474E-B8D1-087A7B0BBE92}">
      <dgm:prSet/>
      <dgm:spPr/>
      <dgm:t>
        <a:bodyPr/>
        <a:lstStyle/>
        <a:p>
          <a:endParaRPr lang="en-US"/>
        </a:p>
      </dgm:t>
    </dgm:pt>
    <dgm:pt modelId="{0F9A67FE-0B79-4A7E-9643-6148407836F9}" type="sibTrans" cxnId="{5960DE78-A81E-474E-B8D1-087A7B0BBE92}">
      <dgm:prSet/>
      <dgm:spPr/>
      <dgm:t>
        <a:bodyPr/>
        <a:lstStyle/>
        <a:p>
          <a:pPr>
            <a:lnSpc>
              <a:spcPct val="100000"/>
            </a:lnSpc>
          </a:pPr>
          <a:endParaRPr lang="en-US"/>
        </a:p>
      </dgm:t>
    </dgm:pt>
    <dgm:pt modelId="{EC1C119B-8E5E-430B-8557-D7B5078F2727}">
      <dgm:prSet custT="1"/>
      <dgm:spPr/>
      <dgm:t>
        <a:bodyPr/>
        <a:lstStyle/>
        <a:p>
          <a:pPr>
            <a:lnSpc>
              <a:spcPct val="100000"/>
            </a:lnSpc>
          </a:pPr>
          <a:r>
            <a:rPr lang="en-US" sz="1800" dirty="0"/>
            <a:t>Next meeting dates: June 4 &amp; October 22</a:t>
          </a:r>
          <a:r>
            <a:rPr lang="en-US" sz="1300" dirty="0"/>
            <a:t>	</a:t>
          </a:r>
        </a:p>
      </dgm:t>
    </dgm:pt>
    <dgm:pt modelId="{A0637980-DED6-44A8-B57C-B4CC4568067F}" type="parTrans" cxnId="{9C286B04-B95F-4DBC-8E9E-10A8A55EC8DA}">
      <dgm:prSet/>
      <dgm:spPr/>
      <dgm:t>
        <a:bodyPr/>
        <a:lstStyle/>
        <a:p>
          <a:endParaRPr lang="en-US"/>
        </a:p>
      </dgm:t>
    </dgm:pt>
    <dgm:pt modelId="{8AC62457-49AC-4895-8804-5D45382C8D8B}" type="sibTrans" cxnId="{9C286B04-B95F-4DBC-8E9E-10A8A55EC8DA}">
      <dgm:prSet/>
      <dgm:spPr/>
      <dgm:t>
        <a:bodyPr/>
        <a:lstStyle/>
        <a:p>
          <a:pPr>
            <a:lnSpc>
              <a:spcPct val="100000"/>
            </a:lnSpc>
          </a:pPr>
          <a:endParaRPr lang="en-US"/>
        </a:p>
      </dgm:t>
    </dgm:pt>
    <dgm:pt modelId="{F29C7DFC-5144-4F63-9187-E4A4C5B93E70}" type="pres">
      <dgm:prSet presAssocID="{F8F3B22C-E9FC-4A12-98AB-70B07CE5D36D}" presName="root" presStyleCnt="0">
        <dgm:presLayoutVars>
          <dgm:dir/>
          <dgm:resizeHandles val="exact"/>
        </dgm:presLayoutVars>
      </dgm:prSet>
      <dgm:spPr/>
    </dgm:pt>
    <dgm:pt modelId="{9AC8744C-410D-43B9-A669-41875C179290}" type="pres">
      <dgm:prSet presAssocID="{9C6365C7-CB86-4AEB-A885-12CF6EB45AF3}" presName="compNode" presStyleCnt="0"/>
      <dgm:spPr/>
    </dgm:pt>
    <dgm:pt modelId="{8C881433-44A7-4999-9FAD-20CEAFCA6994}" type="pres">
      <dgm:prSet presAssocID="{9C6365C7-CB86-4AEB-A885-12CF6EB45A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1CB6FC6B-B7E2-4F5D-BC17-D6C986630699}" type="pres">
      <dgm:prSet presAssocID="{9C6365C7-CB86-4AEB-A885-12CF6EB45AF3}" presName="spaceRect" presStyleCnt="0"/>
      <dgm:spPr/>
    </dgm:pt>
    <dgm:pt modelId="{FD3DD545-B118-492C-BCC2-46B6CBEF9FBE}" type="pres">
      <dgm:prSet presAssocID="{9C6365C7-CB86-4AEB-A885-12CF6EB45AF3}" presName="textRect" presStyleLbl="revTx" presStyleIdx="0" presStyleCnt="3">
        <dgm:presLayoutVars>
          <dgm:chMax val="1"/>
          <dgm:chPref val="1"/>
        </dgm:presLayoutVars>
      </dgm:prSet>
      <dgm:spPr/>
    </dgm:pt>
    <dgm:pt modelId="{8899AB0E-3636-4BDC-879B-5BE13B77E150}" type="pres">
      <dgm:prSet presAssocID="{F136C1FF-E09C-4282-B43C-0EB2036AE86B}" presName="sibTrans" presStyleCnt="0"/>
      <dgm:spPr/>
    </dgm:pt>
    <dgm:pt modelId="{D3C3C19A-6968-40D2-AE1F-F7434683A779}" type="pres">
      <dgm:prSet presAssocID="{7A8D1B2E-AB7C-4395-B39A-83FD99E209C8}" presName="compNode" presStyleCnt="0"/>
      <dgm:spPr/>
    </dgm:pt>
    <dgm:pt modelId="{3090E226-959C-45DD-AE95-B7AB9E039673}" type="pres">
      <dgm:prSet presAssocID="{7A8D1B2E-AB7C-4395-B39A-83FD99E209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ion"/>
        </a:ext>
      </dgm:extLst>
    </dgm:pt>
    <dgm:pt modelId="{4749CB53-8474-466C-99EC-476860D92E4E}" type="pres">
      <dgm:prSet presAssocID="{7A8D1B2E-AB7C-4395-B39A-83FD99E209C8}" presName="spaceRect" presStyleCnt="0"/>
      <dgm:spPr/>
    </dgm:pt>
    <dgm:pt modelId="{CF774132-6C49-4378-8CEB-4E8D3F7E2921}" type="pres">
      <dgm:prSet presAssocID="{7A8D1B2E-AB7C-4395-B39A-83FD99E209C8}" presName="textRect" presStyleLbl="revTx" presStyleIdx="1" presStyleCnt="3">
        <dgm:presLayoutVars>
          <dgm:chMax val="1"/>
          <dgm:chPref val="1"/>
        </dgm:presLayoutVars>
      </dgm:prSet>
      <dgm:spPr/>
    </dgm:pt>
    <dgm:pt modelId="{A471313C-46A9-4649-8356-AE3A69B55D4C}" type="pres">
      <dgm:prSet presAssocID="{0F9A67FE-0B79-4A7E-9643-6148407836F9}" presName="sibTrans" presStyleCnt="0"/>
      <dgm:spPr/>
    </dgm:pt>
    <dgm:pt modelId="{76DFFD9E-A88D-42FD-9C7E-6C0CA04F437C}" type="pres">
      <dgm:prSet presAssocID="{EC1C119B-8E5E-430B-8557-D7B5078F2727}" presName="compNode" presStyleCnt="0"/>
      <dgm:spPr/>
    </dgm:pt>
    <dgm:pt modelId="{5A30A2B0-8E64-4262-8C1D-6EAAF3A36CD9}" type="pres">
      <dgm:prSet presAssocID="{EC1C119B-8E5E-430B-8557-D7B5078F27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4C296A75-94A0-4015-A8E4-B73A2611B691}" type="pres">
      <dgm:prSet presAssocID="{EC1C119B-8E5E-430B-8557-D7B5078F2727}" presName="spaceRect" presStyleCnt="0"/>
      <dgm:spPr/>
    </dgm:pt>
    <dgm:pt modelId="{FD933EF4-8E1D-48DB-8CB2-E1E2CE123C0C}" type="pres">
      <dgm:prSet presAssocID="{EC1C119B-8E5E-430B-8557-D7B5078F2727}" presName="textRect" presStyleLbl="revTx" presStyleIdx="2" presStyleCnt="3" custScaleX="95884">
        <dgm:presLayoutVars>
          <dgm:chMax val="1"/>
          <dgm:chPref val="1"/>
        </dgm:presLayoutVars>
      </dgm:prSet>
      <dgm:spPr/>
    </dgm:pt>
  </dgm:ptLst>
  <dgm:cxnLst>
    <dgm:cxn modelId="{9C286B04-B95F-4DBC-8E9E-10A8A55EC8DA}" srcId="{F8F3B22C-E9FC-4A12-98AB-70B07CE5D36D}" destId="{EC1C119B-8E5E-430B-8557-D7B5078F2727}" srcOrd="2" destOrd="0" parTransId="{A0637980-DED6-44A8-B57C-B4CC4568067F}" sibTransId="{8AC62457-49AC-4895-8804-5D45382C8D8B}"/>
    <dgm:cxn modelId="{DE7AD930-A913-4B9F-B826-9E546BCC22FE}" type="presOf" srcId="{EC1C119B-8E5E-430B-8557-D7B5078F2727}" destId="{FD933EF4-8E1D-48DB-8CB2-E1E2CE123C0C}" srcOrd="0" destOrd="0" presId="urn:microsoft.com/office/officeart/2018/2/layout/IconLabelList"/>
    <dgm:cxn modelId="{1C11EC72-D838-440E-9B8D-34BB27186018}" type="presOf" srcId="{7A8D1B2E-AB7C-4395-B39A-83FD99E209C8}" destId="{CF774132-6C49-4378-8CEB-4E8D3F7E2921}" srcOrd="0" destOrd="0" presId="urn:microsoft.com/office/officeart/2018/2/layout/IconLabelList"/>
    <dgm:cxn modelId="{5960DE78-A81E-474E-B8D1-087A7B0BBE92}" srcId="{F8F3B22C-E9FC-4A12-98AB-70B07CE5D36D}" destId="{7A8D1B2E-AB7C-4395-B39A-83FD99E209C8}" srcOrd="1" destOrd="0" parTransId="{B7DBEF72-3215-4156-B6A4-B5376A9EF204}" sibTransId="{0F9A67FE-0B79-4A7E-9643-6148407836F9}"/>
    <dgm:cxn modelId="{3C2F8FA1-1530-4348-9499-3D1A12FC4291}" type="presOf" srcId="{F8F3B22C-E9FC-4A12-98AB-70B07CE5D36D}" destId="{F29C7DFC-5144-4F63-9187-E4A4C5B93E70}" srcOrd="0" destOrd="0" presId="urn:microsoft.com/office/officeart/2018/2/layout/IconLabelList"/>
    <dgm:cxn modelId="{21BBBFBD-18F7-42B4-B831-7E67FD9C14B5}" srcId="{F8F3B22C-E9FC-4A12-98AB-70B07CE5D36D}" destId="{9C6365C7-CB86-4AEB-A885-12CF6EB45AF3}" srcOrd="0" destOrd="0" parTransId="{BB14E175-7D5C-4EFA-8C0C-837EFE2A9E62}" sibTransId="{F136C1FF-E09C-4282-B43C-0EB2036AE86B}"/>
    <dgm:cxn modelId="{01AF85DA-3558-4C5F-8C17-D037BD6D62A1}" type="presOf" srcId="{9C6365C7-CB86-4AEB-A885-12CF6EB45AF3}" destId="{FD3DD545-B118-492C-BCC2-46B6CBEF9FBE}" srcOrd="0" destOrd="0" presId="urn:microsoft.com/office/officeart/2018/2/layout/IconLabelList"/>
    <dgm:cxn modelId="{4531CB2E-5ADE-47D6-A13B-C0D69E485315}" type="presParOf" srcId="{F29C7DFC-5144-4F63-9187-E4A4C5B93E70}" destId="{9AC8744C-410D-43B9-A669-41875C179290}" srcOrd="0" destOrd="0" presId="urn:microsoft.com/office/officeart/2018/2/layout/IconLabelList"/>
    <dgm:cxn modelId="{9F533A1F-A1F0-4E40-8739-DDB6DED9C804}" type="presParOf" srcId="{9AC8744C-410D-43B9-A669-41875C179290}" destId="{8C881433-44A7-4999-9FAD-20CEAFCA6994}" srcOrd="0" destOrd="0" presId="urn:microsoft.com/office/officeart/2018/2/layout/IconLabelList"/>
    <dgm:cxn modelId="{A696B32E-5E97-4521-9FE2-BA24B15A9300}" type="presParOf" srcId="{9AC8744C-410D-43B9-A669-41875C179290}" destId="{1CB6FC6B-B7E2-4F5D-BC17-D6C986630699}" srcOrd="1" destOrd="0" presId="urn:microsoft.com/office/officeart/2018/2/layout/IconLabelList"/>
    <dgm:cxn modelId="{76F22A00-6529-4A06-B3E5-AA93D0C43C72}" type="presParOf" srcId="{9AC8744C-410D-43B9-A669-41875C179290}" destId="{FD3DD545-B118-492C-BCC2-46B6CBEF9FBE}" srcOrd="2" destOrd="0" presId="urn:microsoft.com/office/officeart/2018/2/layout/IconLabelList"/>
    <dgm:cxn modelId="{248C6869-29FD-4C86-AF2C-6A4AB9ED98C0}" type="presParOf" srcId="{F29C7DFC-5144-4F63-9187-E4A4C5B93E70}" destId="{8899AB0E-3636-4BDC-879B-5BE13B77E150}" srcOrd="1" destOrd="0" presId="urn:microsoft.com/office/officeart/2018/2/layout/IconLabelList"/>
    <dgm:cxn modelId="{8EF59147-7904-4622-9035-0FC861BC4FFA}" type="presParOf" srcId="{F29C7DFC-5144-4F63-9187-E4A4C5B93E70}" destId="{D3C3C19A-6968-40D2-AE1F-F7434683A779}" srcOrd="2" destOrd="0" presId="urn:microsoft.com/office/officeart/2018/2/layout/IconLabelList"/>
    <dgm:cxn modelId="{BA5C3F4B-EDC2-4D8B-B4A2-A2C24214FC40}" type="presParOf" srcId="{D3C3C19A-6968-40D2-AE1F-F7434683A779}" destId="{3090E226-959C-45DD-AE95-B7AB9E039673}" srcOrd="0" destOrd="0" presId="urn:microsoft.com/office/officeart/2018/2/layout/IconLabelList"/>
    <dgm:cxn modelId="{994F91C1-99AC-4413-9BEA-8DC4E01C6785}" type="presParOf" srcId="{D3C3C19A-6968-40D2-AE1F-F7434683A779}" destId="{4749CB53-8474-466C-99EC-476860D92E4E}" srcOrd="1" destOrd="0" presId="urn:microsoft.com/office/officeart/2018/2/layout/IconLabelList"/>
    <dgm:cxn modelId="{6BF7DCA4-0187-4284-8F0B-46EEBB1C1CF9}" type="presParOf" srcId="{D3C3C19A-6968-40D2-AE1F-F7434683A779}" destId="{CF774132-6C49-4378-8CEB-4E8D3F7E2921}" srcOrd="2" destOrd="0" presId="urn:microsoft.com/office/officeart/2018/2/layout/IconLabelList"/>
    <dgm:cxn modelId="{A6519735-C15C-46B0-8A07-A94B13324692}" type="presParOf" srcId="{F29C7DFC-5144-4F63-9187-E4A4C5B93E70}" destId="{A471313C-46A9-4649-8356-AE3A69B55D4C}" srcOrd="3" destOrd="0" presId="urn:microsoft.com/office/officeart/2018/2/layout/IconLabelList"/>
    <dgm:cxn modelId="{83CA21ED-EF68-4020-ACD3-7B0C16039511}" type="presParOf" srcId="{F29C7DFC-5144-4F63-9187-E4A4C5B93E70}" destId="{76DFFD9E-A88D-42FD-9C7E-6C0CA04F437C}" srcOrd="4" destOrd="0" presId="urn:microsoft.com/office/officeart/2018/2/layout/IconLabelList"/>
    <dgm:cxn modelId="{741A5A1C-617C-47A1-A31F-92A42A2EE60C}" type="presParOf" srcId="{76DFFD9E-A88D-42FD-9C7E-6C0CA04F437C}" destId="{5A30A2B0-8E64-4262-8C1D-6EAAF3A36CD9}" srcOrd="0" destOrd="0" presId="urn:microsoft.com/office/officeart/2018/2/layout/IconLabelList"/>
    <dgm:cxn modelId="{DFE2920C-3A14-4583-9332-3E71C473C7DF}" type="presParOf" srcId="{76DFFD9E-A88D-42FD-9C7E-6C0CA04F437C}" destId="{4C296A75-94A0-4015-A8E4-B73A2611B691}" srcOrd="1" destOrd="0" presId="urn:microsoft.com/office/officeart/2018/2/layout/IconLabelList"/>
    <dgm:cxn modelId="{9C8D5922-9EF2-4368-9022-C490589838B4}" type="presParOf" srcId="{76DFFD9E-A88D-42FD-9C7E-6C0CA04F437C}" destId="{FD933EF4-8E1D-48DB-8CB2-E1E2CE123C0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1433-44A7-4999-9FAD-20CEAFCA6994}">
      <dsp:nvSpPr>
        <dsp:cNvPr id="0" name=""/>
        <dsp:cNvSpPr/>
      </dsp:nvSpPr>
      <dsp:spPr>
        <a:xfrm>
          <a:off x="891408" y="482268"/>
          <a:ext cx="1097322" cy="1097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DD545-B118-492C-BCC2-46B6CBEF9FBE}">
      <dsp:nvSpPr>
        <dsp:cNvPr id="0" name=""/>
        <dsp:cNvSpPr/>
      </dsp:nvSpPr>
      <dsp:spPr>
        <a:xfrm>
          <a:off x="220822" y="1908557"/>
          <a:ext cx="243849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Committee Assignment Update – Page 33</a:t>
          </a:r>
        </a:p>
      </dsp:txBody>
      <dsp:txXfrm>
        <a:off x="220822" y="1908557"/>
        <a:ext cx="2438493" cy="765000"/>
      </dsp:txXfrm>
    </dsp:sp>
    <dsp:sp modelId="{3090E226-959C-45DD-AE95-B7AB9E039673}">
      <dsp:nvSpPr>
        <dsp:cNvPr id="0" name=""/>
        <dsp:cNvSpPr/>
      </dsp:nvSpPr>
      <dsp:spPr>
        <a:xfrm>
          <a:off x="3756638" y="482268"/>
          <a:ext cx="1097322" cy="1097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774132-6C49-4378-8CEB-4E8D3F7E2921}">
      <dsp:nvSpPr>
        <dsp:cNvPr id="0" name=""/>
        <dsp:cNvSpPr/>
      </dsp:nvSpPr>
      <dsp:spPr>
        <a:xfrm>
          <a:off x="3086053" y="1908557"/>
          <a:ext cx="2438493"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Kentucky Department of Insurance Comments</a:t>
          </a:r>
        </a:p>
      </dsp:txBody>
      <dsp:txXfrm>
        <a:off x="3086053" y="1908557"/>
        <a:ext cx="2438493" cy="765000"/>
      </dsp:txXfrm>
    </dsp:sp>
    <dsp:sp modelId="{5A30A2B0-8E64-4262-8C1D-6EAAF3A36CD9}">
      <dsp:nvSpPr>
        <dsp:cNvPr id="0" name=""/>
        <dsp:cNvSpPr/>
      </dsp:nvSpPr>
      <dsp:spPr>
        <a:xfrm>
          <a:off x="6621869" y="482268"/>
          <a:ext cx="1097322" cy="1097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33EF4-8E1D-48DB-8CB2-E1E2CE123C0C}">
      <dsp:nvSpPr>
        <dsp:cNvPr id="0" name=""/>
        <dsp:cNvSpPr/>
      </dsp:nvSpPr>
      <dsp:spPr>
        <a:xfrm>
          <a:off x="5999401" y="1908557"/>
          <a:ext cx="2241888"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Next meeting dates: June 4 &amp; October 22</a:t>
          </a:r>
          <a:r>
            <a:rPr lang="en-US" sz="1300" kern="1200" dirty="0"/>
            <a:t>	</a:t>
          </a:r>
        </a:p>
      </dsp:txBody>
      <dsp:txXfrm>
        <a:off x="5999401" y="1908557"/>
        <a:ext cx="2241888" cy="76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4076" tIns="47037" rIns="94076" bIns="47037" rtlCol="0"/>
          <a:lstStyle>
            <a:lvl1pPr algn="l">
              <a:defRPr sz="11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4076" tIns="47037" rIns="94076" bIns="47037" rtlCol="0"/>
          <a:lstStyle>
            <a:lvl1pPr algn="r">
              <a:defRPr sz="1100"/>
            </a:lvl1pPr>
          </a:lstStyle>
          <a:p>
            <a:fld id="{E9456C59-A38A-4431-8DD2-73D506050A7B}" type="datetimeFigureOut">
              <a:rPr lang="en-US" smtClean="0"/>
              <a:pPr/>
              <a:t>10/17/2024</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4076" tIns="47037" rIns="94076" bIns="47037"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076" tIns="47037" rIns="94076" bIns="47037" rtlCol="0" anchor="b"/>
          <a:lstStyle>
            <a:lvl1pPr algn="r">
              <a:defRPr sz="1100"/>
            </a:lvl1pPr>
          </a:lstStyle>
          <a:p>
            <a:fld id="{3BE19491-82D2-42D8-AA48-5E0232D94BD2}" type="slidenum">
              <a:rPr lang="en-US" smtClean="0"/>
              <a:pPr/>
              <a:t>‹#›</a:t>
            </a:fld>
            <a:endParaRPr lang="en-US" dirty="0"/>
          </a:p>
        </p:txBody>
      </p:sp>
    </p:spTree>
    <p:extLst>
      <p:ext uri="{BB962C8B-B14F-4D97-AF65-F5344CB8AC3E}">
        <p14:creationId xmlns:p14="http://schemas.microsoft.com/office/powerpoint/2010/main" val="173180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4076" tIns="47037" rIns="94076" bIns="47037" rtlCol="0"/>
          <a:lstStyle>
            <a:lvl1pPr algn="l">
              <a:defRPr sz="11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4076" tIns="47037" rIns="94076" bIns="47037" rtlCol="0"/>
          <a:lstStyle>
            <a:lvl1pPr algn="r">
              <a:defRPr sz="1100"/>
            </a:lvl1pPr>
          </a:lstStyle>
          <a:p>
            <a:fld id="{CFA522F2-5E76-4E51-9DC9-C2D8D1700C08}"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76" tIns="47037" rIns="94076" bIns="47037"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4076" tIns="47037" rIns="94076" bIns="470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4076" tIns="47037" rIns="94076" bIns="47037"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076" tIns="47037" rIns="94076" bIns="47037" rtlCol="0" anchor="b"/>
          <a:lstStyle>
            <a:lvl1pPr algn="r">
              <a:defRPr sz="1100"/>
            </a:lvl1pPr>
          </a:lstStyle>
          <a:p>
            <a:fld id="{D464B76C-892B-4C60-8E21-E49622C32430}" type="slidenum">
              <a:rPr lang="en-US" smtClean="0"/>
              <a:pPr/>
              <a:t>‹#›</a:t>
            </a:fld>
            <a:endParaRPr lang="en-US" dirty="0"/>
          </a:p>
        </p:txBody>
      </p:sp>
    </p:spTree>
    <p:extLst>
      <p:ext uri="{BB962C8B-B14F-4D97-AF65-F5344CB8AC3E}">
        <p14:creationId xmlns:p14="http://schemas.microsoft.com/office/powerpoint/2010/main" val="16665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a:t>
            </a:fld>
            <a:endParaRPr lang="en-US" dirty="0"/>
          </a:p>
        </p:txBody>
      </p:sp>
    </p:spTree>
    <p:extLst>
      <p:ext uri="{BB962C8B-B14F-4D97-AF65-F5344CB8AC3E}">
        <p14:creationId xmlns:p14="http://schemas.microsoft.com/office/powerpoint/2010/main" val="128863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Tina</a:t>
            </a:r>
          </a:p>
          <a:p>
            <a:endParaRPr lang="en-US" dirty="0"/>
          </a:p>
          <a:p>
            <a:pPr defTabSz="948507">
              <a:defRPr/>
            </a:pPr>
            <a:r>
              <a:rPr lang="en-US" dirty="0"/>
              <a:t>The Meeting of the Investment Committee was held October 16, 2024. The Minutes of the Investment Committee Meeting start on page 14 in your documents. </a:t>
            </a:r>
          </a:p>
          <a:p>
            <a:endParaRPr lang="en-US" dirty="0"/>
          </a:p>
          <a:p>
            <a:endParaRPr lang="en-US" dirty="0"/>
          </a:p>
          <a:p>
            <a:r>
              <a:rPr lang="en-US" sz="1100" dirty="0"/>
              <a:t>Discussed:</a:t>
            </a:r>
          </a:p>
          <a:p>
            <a:pPr marL="176417" indent="-176417">
              <a:buFont typeface="Arial" panose="020B0604020202020204" pitchFamily="34" charset="0"/>
              <a:buChar char="•"/>
            </a:pPr>
            <a:r>
              <a:rPr lang="en-US" sz="1100" dirty="0"/>
              <a:t>Bank balance in Republic Bank + ICS account reflect a total of $615,098 as of 6/30/24.</a:t>
            </a:r>
          </a:p>
          <a:p>
            <a:pPr marL="176417" indent="-176417">
              <a:buFont typeface="Arial" panose="020B0604020202020204" pitchFamily="34" charset="0"/>
              <a:buChar char="•"/>
            </a:pPr>
            <a:r>
              <a:rPr lang="en-US" sz="1100" dirty="0"/>
              <a:t>Current market trends including increasing rates and the start of market hardening in our state. </a:t>
            </a:r>
          </a:p>
          <a:p>
            <a:pPr marL="176417" indent="-176417">
              <a:buFont typeface="Arial" panose="020B0604020202020204" pitchFamily="34" charset="0"/>
              <a:buChar char="•"/>
            </a:pPr>
            <a:r>
              <a:rPr lang="en-US" sz="1100" dirty="0"/>
              <a:t>Report of Investment Custodian was provided by Chuck McCurdy / Ryan Burch</a:t>
            </a:r>
          </a:p>
          <a:p>
            <a:pPr marL="176417" indent="-176417">
              <a:buFont typeface="Arial" panose="020B0604020202020204" pitchFamily="34" charset="0"/>
              <a:buChar char="•"/>
            </a:pPr>
            <a:r>
              <a:rPr lang="en-US" sz="1100" dirty="0"/>
              <a:t>Investment Analysis was provided by Don McConnell</a:t>
            </a:r>
          </a:p>
          <a:p>
            <a:pPr marL="176417" indent="-176417">
              <a:buFont typeface="Arial" panose="020B0604020202020204" pitchFamily="34" charset="0"/>
              <a:buChar char="•"/>
            </a:pPr>
            <a:r>
              <a:rPr lang="en-US" sz="1100" dirty="0"/>
              <a:t>The committee also discussed the funding of the FAIR Plan Alliance that will be voted on shortly.  </a:t>
            </a:r>
          </a:p>
          <a:p>
            <a:endParaRPr lang="en-US" sz="1100" dirty="0"/>
          </a:p>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10</a:t>
            </a:fld>
            <a:endParaRPr lang="en-US" dirty="0"/>
          </a:p>
        </p:txBody>
      </p:sp>
    </p:spTree>
    <p:extLst>
      <p:ext uri="{BB962C8B-B14F-4D97-AF65-F5344CB8AC3E}">
        <p14:creationId xmlns:p14="http://schemas.microsoft.com/office/powerpoint/2010/main" val="407930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11</a:t>
            </a:fld>
            <a:endParaRPr lang="en-US" dirty="0"/>
          </a:p>
        </p:txBody>
      </p:sp>
    </p:spTree>
    <p:extLst>
      <p:ext uri="{BB962C8B-B14F-4D97-AF65-F5344CB8AC3E}">
        <p14:creationId xmlns:p14="http://schemas.microsoft.com/office/powerpoint/2010/main" val="305885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ERIN</a:t>
            </a:r>
          </a:p>
          <a:p>
            <a:endParaRPr lang="en-US" b="0" dirty="0"/>
          </a:p>
          <a:p>
            <a:pPr defTabSz="940752">
              <a:defRPr/>
            </a:pPr>
            <a:r>
              <a:rPr lang="en-US" b="0" baseline="0" dirty="0"/>
              <a:t>This slide represents new business applications received annually from 2019 through current. The last bar represents our 2024 year end projection. Following a downward trend for several years, we have been slowly trending up since 2022 which accurately reflects the market and the challenges some are facing finding cover in the standard market.</a:t>
            </a:r>
            <a:endParaRPr lang="en-US" baseline="0" dirty="0"/>
          </a:p>
          <a:p>
            <a:endParaRPr lang="en-US" b="0" baseline="0" dirty="0"/>
          </a:p>
          <a:p>
            <a:endParaRPr lang="en-US" b="0" dirty="0"/>
          </a:p>
          <a:p>
            <a:endParaRPr lang="en-US" b="0" baseline="0"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12</a:t>
            </a:fld>
            <a:endParaRPr lang="en-US" dirty="0"/>
          </a:p>
        </p:txBody>
      </p:sp>
    </p:spTree>
    <p:extLst>
      <p:ext uri="{BB962C8B-B14F-4D97-AF65-F5344CB8AC3E}">
        <p14:creationId xmlns:p14="http://schemas.microsoft.com/office/powerpoint/2010/main" val="270634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ERIN</a:t>
            </a:r>
          </a:p>
          <a:p>
            <a:endParaRPr lang="en-US" b="1" dirty="0"/>
          </a:p>
          <a:p>
            <a:r>
              <a:rPr lang="en-US" b="0" dirty="0"/>
              <a:t>Written premium</a:t>
            </a:r>
            <a:r>
              <a:rPr lang="en-US" b="0" baseline="0" dirty="0"/>
              <a:t> was $1,735,562 through August. The projection for 2024 is just over $2.6M in written premium, an increase of 5.2%.</a:t>
            </a:r>
            <a:endParaRPr lang="en-US" b="0"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13</a:t>
            </a:fld>
            <a:endParaRPr lang="en-US" dirty="0"/>
          </a:p>
        </p:txBody>
      </p:sp>
    </p:spTree>
    <p:extLst>
      <p:ext uri="{BB962C8B-B14F-4D97-AF65-F5344CB8AC3E}">
        <p14:creationId xmlns:p14="http://schemas.microsoft.com/office/powerpoint/2010/main" val="235256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ERIN</a:t>
            </a:r>
          </a:p>
          <a:p>
            <a:endParaRPr lang="en-US" dirty="0"/>
          </a:p>
          <a:p>
            <a:r>
              <a:rPr lang="en-US" dirty="0"/>
              <a:t>Our loss ratio decreased when compared to last year. Our LAE ratio increased nominally. Both have remained stable over the past couple of years. We will show a breakdown of claims momentarily.</a:t>
            </a:r>
          </a:p>
          <a:p>
            <a:endParaRPr lang="en-US" dirty="0"/>
          </a:p>
          <a:p>
            <a:r>
              <a:rPr lang="en-US" dirty="0"/>
              <a:t>Combined ratio:</a:t>
            </a:r>
          </a:p>
          <a:p>
            <a:r>
              <a:rPr lang="en-US" dirty="0"/>
              <a:t>124% Q2 2024</a:t>
            </a:r>
          </a:p>
          <a:p>
            <a:r>
              <a:rPr lang="en-US" dirty="0"/>
              <a:t>165% Q2 2023</a:t>
            </a:r>
          </a:p>
          <a:p>
            <a:r>
              <a:rPr lang="en-US" dirty="0"/>
              <a:t>119% Q2 2022 </a:t>
            </a:r>
          </a:p>
        </p:txBody>
      </p:sp>
      <p:sp>
        <p:nvSpPr>
          <p:cNvPr id="4" name="Slide Number Placeholder 3"/>
          <p:cNvSpPr>
            <a:spLocks noGrp="1"/>
          </p:cNvSpPr>
          <p:nvPr>
            <p:ph type="sldNum" sz="quarter" idx="10"/>
          </p:nvPr>
        </p:nvSpPr>
        <p:spPr/>
        <p:txBody>
          <a:bodyPr/>
          <a:lstStyle/>
          <a:p>
            <a:fld id="{D464B76C-892B-4C60-8E21-E49622C32430}" type="slidenum">
              <a:rPr lang="en-US" smtClean="0"/>
              <a:pPr/>
              <a:t>14</a:t>
            </a:fld>
            <a:endParaRPr lang="en-US" dirty="0"/>
          </a:p>
        </p:txBody>
      </p:sp>
    </p:spTree>
    <p:extLst>
      <p:ext uri="{BB962C8B-B14F-4D97-AF65-F5344CB8AC3E}">
        <p14:creationId xmlns:p14="http://schemas.microsoft.com/office/powerpoint/2010/main" val="154359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ERIN</a:t>
            </a:r>
            <a:endParaRPr lang="en-US" baseline="0" dirty="0"/>
          </a:p>
          <a:p>
            <a:r>
              <a:rPr lang="en-US" baseline="0" dirty="0"/>
              <a:t>The operating expense ratio has remained stable year over year with a slight increase in 2024. </a:t>
            </a:r>
          </a:p>
        </p:txBody>
      </p:sp>
      <p:sp>
        <p:nvSpPr>
          <p:cNvPr id="4" name="Slide Number Placeholder 3"/>
          <p:cNvSpPr>
            <a:spLocks noGrp="1"/>
          </p:cNvSpPr>
          <p:nvPr>
            <p:ph type="sldNum" sz="quarter" idx="10"/>
          </p:nvPr>
        </p:nvSpPr>
        <p:spPr/>
        <p:txBody>
          <a:bodyPr/>
          <a:lstStyle/>
          <a:p>
            <a:fld id="{D464B76C-892B-4C60-8E21-E49622C32430}" type="slidenum">
              <a:rPr lang="en-US" smtClean="0"/>
              <a:pPr/>
              <a:t>15</a:t>
            </a:fld>
            <a:endParaRPr lang="en-US" dirty="0"/>
          </a:p>
        </p:txBody>
      </p:sp>
    </p:spTree>
    <p:extLst>
      <p:ext uri="{BB962C8B-B14F-4D97-AF65-F5344CB8AC3E}">
        <p14:creationId xmlns:p14="http://schemas.microsoft.com/office/powerpoint/2010/main" val="318575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ERIN</a:t>
            </a:r>
            <a:endParaRPr lang="en-US" b="1" baseline="0" dirty="0"/>
          </a:p>
          <a:p>
            <a:endParaRPr lang="en-US" b="1" baseline="0" dirty="0"/>
          </a:p>
          <a:p>
            <a:r>
              <a:rPr lang="en-US" b="0" baseline="0" dirty="0"/>
              <a:t>Through August, KY has had 89 reported losses, and we anticipate ending the year with around 134 claims. This is thankfully, dramatically lower than last year (with the March 2023 wind event.) </a:t>
            </a:r>
          </a:p>
          <a:p>
            <a:endParaRPr lang="en-US" b="0" baseline="0" dirty="0"/>
          </a:p>
          <a:p>
            <a:pPr defTabSz="940890">
              <a:defRPr/>
            </a:pPr>
            <a:r>
              <a:rPr lang="en-US" sz="1100" dirty="0">
                <a:latin typeface="Calibri" panose="020F0502020204030204" pitchFamily="34" charset="0"/>
                <a:ea typeface="Calibri" panose="020F0502020204030204" pitchFamily="34" charset="0"/>
                <a:cs typeface="Calibri" panose="020F0502020204030204" pitchFamily="34" charset="0"/>
              </a:rPr>
              <a:t>Our largest driver continues to be wind and hail losses.</a:t>
            </a:r>
          </a:p>
          <a:p>
            <a:pPr defTabSz="940890">
              <a:defRPr/>
            </a:pPr>
            <a:endParaRPr lang="en-US" sz="1900" dirty="0">
              <a:latin typeface="Calibri" panose="020F0502020204030204" pitchFamily="34" charset="0"/>
              <a:ea typeface="Calibri" panose="020F0502020204030204" pitchFamily="34" charset="0"/>
              <a:cs typeface="Calibri" panose="020F0502020204030204" pitchFamily="34" charset="0"/>
            </a:endParaRPr>
          </a:p>
          <a:p>
            <a:r>
              <a:rPr lang="en-US" b="0" baseline="0" dirty="0"/>
              <a:t>CAT Information:</a:t>
            </a:r>
          </a:p>
          <a:p>
            <a:pPr marL="177845" indent="-177845">
              <a:buFont typeface="Arial" panose="020B0604020202020204" pitchFamily="34" charset="0"/>
              <a:buChar char="•"/>
            </a:pPr>
            <a:r>
              <a:rPr lang="en-US" b="0" baseline="0" dirty="0"/>
              <a:t>CAT 2319 (February 2023) – 2 claims; $17,703</a:t>
            </a:r>
          </a:p>
          <a:p>
            <a:pPr marL="177845" indent="-177845">
              <a:buFont typeface="Arial" panose="020B0604020202020204" pitchFamily="34" charset="0"/>
              <a:buChar char="•"/>
            </a:pPr>
            <a:r>
              <a:rPr lang="en-US" b="0" baseline="0" dirty="0"/>
              <a:t>CAT 2325 (March 2023) – 127 claims; $659,315</a:t>
            </a:r>
          </a:p>
          <a:p>
            <a:pPr marL="177845" indent="-177845">
              <a:buFont typeface="Arial" panose="020B0604020202020204" pitchFamily="34" charset="0"/>
              <a:buChar char="•"/>
            </a:pPr>
            <a:r>
              <a:rPr lang="en-US" b="0" baseline="0" dirty="0"/>
              <a:t>CAT 2333 (March/April 2023) – 17 claims; $97069</a:t>
            </a:r>
          </a:p>
          <a:p>
            <a:pPr marL="177845" indent="-177845">
              <a:buFont typeface="Arial" panose="020B0604020202020204" pitchFamily="34" charset="0"/>
              <a:buChar char="•"/>
            </a:pPr>
            <a:r>
              <a:rPr lang="en-US" b="0" baseline="0" dirty="0"/>
              <a:t>CAT 2352 (June/July 2023) – 9 claims; 24,580</a:t>
            </a:r>
          </a:p>
          <a:p>
            <a:pPr marL="652099" lvl="1" indent="-177845">
              <a:buFont typeface="Arial" panose="020B0604020202020204" pitchFamily="34" charset="0"/>
              <a:buChar char="•"/>
            </a:pPr>
            <a:r>
              <a:rPr lang="en-US" b="0" baseline="0" dirty="0"/>
              <a:t>TOTAL: $798,667</a:t>
            </a:r>
          </a:p>
          <a:p>
            <a:endParaRPr lang="en-US" b="0"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16</a:t>
            </a:fld>
            <a:endParaRPr lang="en-US" dirty="0"/>
          </a:p>
        </p:txBody>
      </p:sp>
    </p:spTree>
    <p:extLst>
      <p:ext uri="{BB962C8B-B14F-4D97-AF65-F5344CB8AC3E}">
        <p14:creationId xmlns:p14="http://schemas.microsoft.com/office/powerpoint/2010/main" val="3346586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Mark</a:t>
            </a:r>
            <a:endParaRPr lang="en-US" b="1" dirty="0"/>
          </a:p>
          <a:p>
            <a:endParaRPr lang="en-US" dirty="0"/>
          </a:p>
          <a:p>
            <a:r>
              <a:rPr lang="en-US" dirty="0"/>
              <a:t>Above is a snapshot of our bank balances as on 9/30/2023.</a:t>
            </a:r>
          </a:p>
          <a:p>
            <a:r>
              <a:rPr lang="en-US" dirty="0"/>
              <a:t>Republic Bank balance: $777k (Cash Flow + ICS)</a:t>
            </a:r>
          </a:p>
          <a:p>
            <a:r>
              <a:rPr lang="en-US" dirty="0"/>
              <a:t>Members Equity account currently has $227k but the escheat process happens on November 1</a:t>
            </a:r>
            <a:r>
              <a:rPr lang="en-US" baseline="30000" dirty="0"/>
              <a:t>st</a:t>
            </a:r>
            <a:r>
              <a:rPr lang="en-US" dirty="0"/>
              <a:t>. That will leave $1,536 in that account. </a:t>
            </a:r>
          </a:p>
          <a:p>
            <a:endParaRPr lang="en-US" dirty="0"/>
          </a:p>
          <a:p>
            <a:r>
              <a:rPr lang="en-US" dirty="0"/>
              <a:t>The investment account has just under $14.5 million.</a:t>
            </a:r>
          </a:p>
        </p:txBody>
      </p:sp>
      <p:sp>
        <p:nvSpPr>
          <p:cNvPr id="4" name="Slide Number Placeholder 3"/>
          <p:cNvSpPr>
            <a:spLocks noGrp="1"/>
          </p:cNvSpPr>
          <p:nvPr>
            <p:ph type="sldNum" sz="quarter" idx="10"/>
          </p:nvPr>
        </p:nvSpPr>
        <p:spPr/>
        <p:txBody>
          <a:bodyPr/>
          <a:lstStyle/>
          <a:p>
            <a:fld id="{D464B76C-892B-4C60-8E21-E49622C32430}" type="slidenum">
              <a:rPr lang="en-US" smtClean="0"/>
              <a:pPr/>
              <a:t>17</a:t>
            </a:fld>
            <a:endParaRPr lang="en-US" dirty="0"/>
          </a:p>
        </p:txBody>
      </p:sp>
    </p:spTree>
    <p:extLst>
      <p:ext uri="{BB962C8B-B14F-4D97-AF65-F5344CB8AC3E}">
        <p14:creationId xmlns:p14="http://schemas.microsoft.com/office/powerpoint/2010/main" val="207352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752">
              <a:defRPr/>
            </a:pPr>
            <a:r>
              <a:rPr lang="en-US" b="1" dirty="0"/>
              <a:t>Mark</a:t>
            </a:r>
          </a:p>
          <a:p>
            <a:endParaRPr lang="en-US" dirty="0"/>
          </a:p>
          <a:p>
            <a:r>
              <a:rPr lang="en-US" baseline="0" dirty="0"/>
              <a:t>We are trending to end 2024 under budget. For 2025, as with every year, we start with zero-based budgeting and put time and effort into each line item, making sure we are as efficient as possible</a:t>
            </a:r>
          </a:p>
          <a:p>
            <a:endParaRPr lang="en-US" baseline="0" dirty="0"/>
          </a:p>
          <a:p>
            <a:r>
              <a:rPr lang="en-US" baseline="0" dirty="0"/>
              <a:t>We have not received health insurance rates for 2025, but we are expecting an increase. We continue to shop the market year after year looking for cost effective plans for our employees. </a:t>
            </a:r>
          </a:p>
          <a:p>
            <a:endParaRPr lang="en-US" baseline="0" dirty="0"/>
          </a:p>
          <a:p>
            <a:r>
              <a:rPr lang="en-US" baseline="0" dirty="0"/>
              <a:t>We do not have a pensions plan, but rather a defined contribution plan. </a:t>
            </a:r>
          </a:p>
          <a:p>
            <a:endParaRPr lang="en-US" baseline="0" dirty="0"/>
          </a:p>
          <a:p>
            <a:r>
              <a:rPr lang="en-US" sz="1000" dirty="0"/>
              <a:t>The 2025 budget is in your documents on page </a:t>
            </a:r>
            <a:r>
              <a:rPr lang="en-US" sz="1000" b="0" dirty="0"/>
              <a:t>32</a:t>
            </a:r>
            <a:r>
              <a:rPr lang="en-US" sz="1000" dirty="0"/>
              <a:t>. You will notice a line for the Alliance, which is a direct offset of services offered and billed. This may be the last time we will see this line items since wages, benefits, etc. are being incorporated into the Alliance LLC.</a:t>
            </a:r>
          </a:p>
          <a:p>
            <a:endParaRPr lang="en-US" baseline="0"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18</a:t>
            </a:fld>
            <a:endParaRPr lang="en-US" dirty="0"/>
          </a:p>
        </p:txBody>
      </p:sp>
    </p:spTree>
    <p:extLst>
      <p:ext uri="{BB962C8B-B14F-4D97-AF65-F5344CB8AC3E}">
        <p14:creationId xmlns:p14="http://schemas.microsoft.com/office/powerpoint/2010/main" val="4261666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752">
              <a:defRPr/>
            </a:pPr>
            <a:r>
              <a:rPr lang="en-US" b="1" dirty="0"/>
              <a:t>Mark</a:t>
            </a:r>
          </a:p>
          <a:p>
            <a:endParaRPr lang="en-US" sz="1000" dirty="0"/>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We will need a motion to approve the 2025 budget of $1,872,805 which includes an anticipated offset of $440k.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Ask for a second to the motion.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All in favor say ‘aye’. All opposed say ‘no’. Any abstain?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spcAft>
                <a:spcPts val="824"/>
              </a:spcAft>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The motion carries.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(Motion: _____________Second:_____________)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r>
              <a:rPr lang="en-US" baseline="0" dirty="0"/>
              <a:t>Historical Proposed Budgets:</a:t>
            </a:r>
          </a:p>
          <a:p>
            <a:r>
              <a:rPr lang="en-US" baseline="0" dirty="0"/>
              <a:t>2016: $1,905,113</a:t>
            </a:r>
          </a:p>
          <a:p>
            <a:r>
              <a:rPr lang="en-US" baseline="0" dirty="0"/>
              <a:t>2017: $1,777,807</a:t>
            </a:r>
          </a:p>
          <a:p>
            <a:r>
              <a:rPr lang="en-US" baseline="0" dirty="0"/>
              <a:t>2018: $1,692,925</a:t>
            </a:r>
          </a:p>
          <a:p>
            <a:r>
              <a:rPr lang="en-US" baseline="0" dirty="0"/>
              <a:t>2019: $1,667,006</a:t>
            </a:r>
          </a:p>
          <a:p>
            <a:r>
              <a:rPr lang="en-US" baseline="0" dirty="0"/>
              <a:t>2020: $1,627,765</a:t>
            </a:r>
          </a:p>
          <a:p>
            <a:r>
              <a:rPr lang="en-US" baseline="0" dirty="0"/>
              <a:t>2021: $1,623,408</a:t>
            </a:r>
          </a:p>
          <a:p>
            <a:r>
              <a:rPr lang="en-US" baseline="0" dirty="0"/>
              <a:t>2022: $1,629,245</a:t>
            </a:r>
          </a:p>
          <a:p>
            <a:r>
              <a:rPr lang="en-US" baseline="0" dirty="0"/>
              <a:t>2023: $1,800,542</a:t>
            </a:r>
          </a:p>
          <a:p>
            <a:r>
              <a:rPr lang="en-US" baseline="0" dirty="0"/>
              <a:t>2024: $1,683,423</a:t>
            </a:r>
          </a:p>
        </p:txBody>
      </p:sp>
      <p:sp>
        <p:nvSpPr>
          <p:cNvPr id="4" name="Slide Number Placeholder 3"/>
          <p:cNvSpPr>
            <a:spLocks noGrp="1"/>
          </p:cNvSpPr>
          <p:nvPr>
            <p:ph type="sldNum" sz="quarter" idx="10"/>
          </p:nvPr>
        </p:nvSpPr>
        <p:spPr/>
        <p:txBody>
          <a:bodyPr/>
          <a:lstStyle/>
          <a:p>
            <a:fld id="{D464B76C-892B-4C60-8E21-E49622C32430}" type="slidenum">
              <a:rPr lang="en-US" smtClean="0"/>
              <a:pPr/>
              <a:t>19</a:t>
            </a:fld>
            <a:endParaRPr lang="en-US" dirty="0"/>
          </a:p>
        </p:txBody>
      </p:sp>
    </p:spTree>
    <p:extLst>
      <p:ext uri="{BB962C8B-B14F-4D97-AF65-F5344CB8AC3E}">
        <p14:creationId xmlns:p14="http://schemas.microsoft.com/office/powerpoint/2010/main" val="425809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Mark</a:t>
            </a:r>
            <a:r>
              <a:rPr lang="en-US" dirty="0"/>
              <a:t> will lead the group through meeting etiquette and expectations.</a:t>
            </a:r>
          </a:p>
        </p:txBody>
      </p:sp>
      <p:sp>
        <p:nvSpPr>
          <p:cNvPr id="4" name="Slide Number Placeholder 3"/>
          <p:cNvSpPr>
            <a:spLocks noGrp="1"/>
          </p:cNvSpPr>
          <p:nvPr>
            <p:ph type="sldNum" sz="quarter" idx="10"/>
          </p:nvPr>
        </p:nvSpPr>
        <p:spPr/>
        <p:txBody>
          <a:bodyPr/>
          <a:lstStyle/>
          <a:p>
            <a:fld id="{D464B76C-892B-4C60-8E21-E49622C32430}" type="slidenum">
              <a:rPr lang="en-US" smtClean="0"/>
              <a:pPr/>
              <a:t>2</a:t>
            </a:fld>
            <a:endParaRPr lang="en-US" dirty="0"/>
          </a:p>
        </p:txBody>
      </p:sp>
    </p:spTree>
    <p:extLst>
      <p:ext uri="{BB962C8B-B14F-4D97-AF65-F5344CB8AC3E}">
        <p14:creationId xmlns:p14="http://schemas.microsoft.com/office/powerpoint/2010/main" val="1908541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a:t>
            </a:r>
          </a:p>
          <a:p>
            <a:endParaRPr lang="en-US" dirty="0"/>
          </a:p>
          <a:p>
            <a:r>
              <a:rPr lang="en-US" dirty="0"/>
              <a:t>Provide an update on the Alliance. </a:t>
            </a:r>
          </a:p>
          <a:p>
            <a:r>
              <a:rPr lang="en-US" dirty="0">
                <a:effectLst/>
              </a:rPr>
              <a:t> </a:t>
            </a:r>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20</a:t>
            </a:fld>
            <a:endParaRPr lang="en-US" dirty="0"/>
          </a:p>
        </p:txBody>
      </p:sp>
    </p:spTree>
    <p:extLst>
      <p:ext uri="{BB962C8B-B14F-4D97-AF65-F5344CB8AC3E}">
        <p14:creationId xmlns:p14="http://schemas.microsoft.com/office/powerpoint/2010/main" val="179286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52">
              <a:defRPr/>
            </a:pPr>
            <a:r>
              <a:rPr lang="en-US" b="1" dirty="0"/>
              <a:t>RUDY</a:t>
            </a:r>
          </a:p>
          <a:p>
            <a:pPr defTabSz="940752">
              <a:defRPr/>
            </a:pPr>
            <a:endParaRPr lang="en-US" b="1" dirty="0"/>
          </a:p>
          <a:p>
            <a:pPr marL="176391" indent="-176391" defTabSz="940752">
              <a:buFont typeface="Arial" panose="020B0604020202020204" pitchFamily="34" charset="0"/>
              <a:buChar char="•"/>
              <a:defRPr/>
            </a:pPr>
            <a:r>
              <a:rPr lang="en-US" b="0" dirty="0"/>
              <a:t>Updated committee assignments are included in your meeting packet on PAGE 33.</a:t>
            </a:r>
          </a:p>
          <a:p>
            <a:pPr marL="176391" indent="-176391" defTabSz="940752">
              <a:buFont typeface="Arial" panose="020B0604020202020204" pitchFamily="34" charset="0"/>
              <a:buChar char="•"/>
              <a:defRPr/>
            </a:pPr>
            <a:r>
              <a:rPr lang="en-US" b="0" dirty="0"/>
              <a:t>Open the floor to Deputy Commissioner Boggs for comments. </a:t>
            </a:r>
          </a:p>
          <a:p>
            <a:pPr marL="176391" indent="-176391" defTabSz="940752">
              <a:buFont typeface="Arial" panose="020B0604020202020204" pitchFamily="34" charset="0"/>
              <a:buChar char="•"/>
              <a:defRPr/>
            </a:pPr>
            <a:r>
              <a:rPr lang="en-US" b="0" dirty="0"/>
              <a:t>Next meetings will be Wednesday June 4, 2025 and October 22</a:t>
            </a:r>
            <a:r>
              <a:rPr lang="en-US" b="0" baseline="30000" dirty="0"/>
              <a:t>nd</a:t>
            </a:r>
            <a:r>
              <a:rPr lang="en-US" b="0" dirty="0"/>
              <a:t> 2025</a:t>
            </a:r>
            <a:endParaRPr lang="en-US" b="0" baseline="30000" dirty="0"/>
          </a:p>
          <a:p>
            <a:pPr marL="176391" indent="-176391" defTabSz="940752">
              <a:buFont typeface="Arial" panose="020B0604020202020204" pitchFamily="34" charset="0"/>
              <a:buChar char="•"/>
              <a:defRPr/>
            </a:pPr>
            <a:r>
              <a:rPr lang="en-US" b="0" dirty="0"/>
              <a:t>Does anyone have any other business to discuss?</a:t>
            </a:r>
          </a:p>
          <a:p>
            <a:pPr marL="176391" indent="-176391" defTabSz="940752">
              <a:buFont typeface="Arial" panose="020B0604020202020204" pitchFamily="34" charset="0"/>
              <a:buChar char="•"/>
              <a:defRPr/>
            </a:pPr>
            <a:endParaRPr lang="en-US" b="0" dirty="0"/>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We will need a motion to adjourn the fall 2024 Governing Committee Meeting.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Ask for a second to the motion.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All in favor say ‘aye’. All opposed say ‘no’. Any abstain?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spcAft>
                <a:spcPts val="824"/>
              </a:spcAft>
              <a:buFont typeface="+mj-lt"/>
              <a:buAutoNum type="arabicParenR"/>
            </a:pPr>
            <a:r>
              <a:rPr lang="en-US" dirty="0">
                <a:latin typeface="Calibri" panose="020F0502020204030204" pitchFamily="34" charset="0"/>
                <a:ea typeface="Calibri" panose="020F0502020204030204" pitchFamily="34" charset="0"/>
                <a:cs typeface="Calibri" panose="020F0502020204030204" pitchFamily="34" charset="0"/>
              </a:rPr>
              <a:t>The motion carries.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(Motion: _____________Second:_____________)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6391" indent="-176391" defTabSz="940752">
              <a:buFont typeface="Arial" panose="020B0604020202020204" pitchFamily="34" charset="0"/>
              <a:buChar char="•"/>
              <a:defRPr/>
            </a:pPr>
            <a:endParaRPr lang="en-US" b="0" dirty="0"/>
          </a:p>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21</a:t>
            </a:fld>
            <a:endParaRPr lang="en-US" dirty="0"/>
          </a:p>
        </p:txBody>
      </p:sp>
    </p:spTree>
    <p:extLst>
      <p:ext uri="{BB962C8B-B14F-4D97-AF65-F5344CB8AC3E}">
        <p14:creationId xmlns:p14="http://schemas.microsoft.com/office/powerpoint/2010/main" val="3392126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22</a:t>
            </a:fld>
            <a:endParaRPr lang="en-US" dirty="0"/>
          </a:p>
        </p:txBody>
      </p:sp>
    </p:spTree>
    <p:extLst>
      <p:ext uri="{BB962C8B-B14F-4D97-AF65-F5344CB8AC3E}">
        <p14:creationId xmlns:p14="http://schemas.microsoft.com/office/powerpoint/2010/main" val="335298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Mark</a:t>
            </a:r>
            <a:br>
              <a:rPr lang="en-US" b="1" dirty="0"/>
            </a:br>
            <a:r>
              <a:rPr lang="en-US" b="0" dirty="0"/>
              <a:t>Review agenda &amp; hand it over to Rudy.</a:t>
            </a:r>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3</a:t>
            </a:fld>
            <a:endParaRPr lang="en-US" dirty="0"/>
          </a:p>
        </p:txBody>
      </p:sp>
    </p:spTree>
    <p:extLst>
      <p:ext uri="{BB962C8B-B14F-4D97-AF65-F5344CB8AC3E}">
        <p14:creationId xmlns:p14="http://schemas.microsoft.com/office/powerpoint/2010/main" val="192189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07058">
              <a:defRPr/>
            </a:pPr>
            <a:r>
              <a:rPr lang="en-US" b="1" dirty="0"/>
              <a:t>RUDY</a:t>
            </a:r>
          </a:p>
          <a:p>
            <a:pPr lvl="0"/>
            <a:endParaRPr lang="en-US" dirty="0"/>
          </a:p>
          <a:p>
            <a:pPr lvl="0"/>
            <a:r>
              <a:rPr lang="en-US" dirty="0"/>
              <a:t>Call the meeting to order-- Welcome to the October 23, 2024, Kentucky FAIR Plan Governing Committee Meeting. </a:t>
            </a:r>
          </a:p>
          <a:p>
            <a:pPr lvl="0"/>
            <a:endParaRPr lang="en-US" dirty="0"/>
          </a:p>
          <a:p>
            <a:pPr lvl="0"/>
            <a:r>
              <a:rPr lang="en-US" dirty="0"/>
              <a:t>Lead the Roll Call and request Governing Committee members to unmute if they are joining remotely. </a:t>
            </a:r>
          </a:p>
          <a:p>
            <a:pPr lvl="0"/>
            <a:endParaRPr lang="en-US" dirty="0"/>
          </a:p>
          <a:p>
            <a:pPr defTabSz="907058">
              <a:defRPr/>
            </a:pPr>
            <a:r>
              <a:rPr lang="en-US" dirty="0"/>
              <a:t>Rudy Schlich – Old Kentucky Insurance</a:t>
            </a:r>
          </a:p>
          <a:p>
            <a:pPr defTabSz="907058">
              <a:defRPr/>
            </a:pPr>
            <a:r>
              <a:rPr lang="en-US" dirty="0"/>
              <a:t>Todd Feltman– State Farm</a:t>
            </a:r>
          </a:p>
          <a:p>
            <a:r>
              <a:rPr lang="en-US" dirty="0"/>
              <a:t>Kristen Mellinger – Kentucky Farm Bureau</a:t>
            </a:r>
          </a:p>
          <a:p>
            <a:r>
              <a:rPr lang="en-US" dirty="0"/>
              <a:t>Lisa Pierce – Allstate</a:t>
            </a:r>
          </a:p>
          <a:p>
            <a:r>
              <a:rPr lang="en-US" dirty="0"/>
              <a:t>Jay Kepperling – Nationwide Insurance </a:t>
            </a:r>
          </a:p>
          <a:p>
            <a:r>
              <a:rPr lang="en-US" dirty="0"/>
              <a:t>Dawn Whalen – Travelers</a:t>
            </a:r>
          </a:p>
          <a:p>
            <a:r>
              <a:rPr lang="en-US" dirty="0"/>
              <a:t>David Combs – Kentucky National Insurance</a:t>
            </a:r>
          </a:p>
          <a:p>
            <a:endParaRPr lang="en-US" dirty="0"/>
          </a:p>
          <a:p>
            <a:r>
              <a:rPr lang="en-US" dirty="0"/>
              <a:t>Kentucky FAIR Plan Staff:</a:t>
            </a:r>
          </a:p>
          <a:p>
            <a:r>
              <a:rPr lang="en-US" dirty="0"/>
              <a:t>Mark Hillis</a:t>
            </a:r>
          </a:p>
          <a:p>
            <a:r>
              <a:rPr lang="en-US" dirty="0"/>
              <a:t>Melissa Chlon</a:t>
            </a:r>
          </a:p>
          <a:p>
            <a:r>
              <a:rPr lang="en-US" dirty="0"/>
              <a:t>Erin Lux</a:t>
            </a:r>
          </a:p>
          <a:p>
            <a:r>
              <a:rPr lang="en-US" dirty="0"/>
              <a:t>Tina Faleide</a:t>
            </a:r>
          </a:p>
          <a:p>
            <a:endParaRPr lang="en-US" dirty="0"/>
          </a:p>
          <a:p>
            <a:r>
              <a:rPr lang="en-US" dirty="0"/>
              <a:t>Kentucky Department of Insurance:</a:t>
            </a:r>
          </a:p>
          <a:p>
            <a:r>
              <a:rPr lang="en-US" dirty="0"/>
              <a:t>Deputy Commissioner, Shawn Boggs</a:t>
            </a:r>
          </a:p>
          <a:p>
            <a:r>
              <a:rPr lang="en-US" dirty="0"/>
              <a:t> </a:t>
            </a:r>
          </a:p>
          <a:p>
            <a:r>
              <a:rPr lang="en-US" dirty="0"/>
              <a:t>Note that a quorum was present either in person or by proxy.</a:t>
            </a:r>
          </a:p>
        </p:txBody>
      </p:sp>
      <p:sp>
        <p:nvSpPr>
          <p:cNvPr id="4" name="Slide Number Placeholder 3"/>
          <p:cNvSpPr>
            <a:spLocks noGrp="1"/>
          </p:cNvSpPr>
          <p:nvPr>
            <p:ph type="sldNum" sz="quarter" idx="5"/>
          </p:nvPr>
        </p:nvSpPr>
        <p:spPr/>
        <p:txBody>
          <a:bodyPr/>
          <a:lstStyle/>
          <a:p>
            <a:fld id="{D464B76C-892B-4C60-8E21-E49622C32430}" type="slidenum">
              <a:rPr lang="en-US" smtClean="0"/>
              <a:pPr/>
              <a:t>4</a:t>
            </a:fld>
            <a:endParaRPr lang="en-US" dirty="0"/>
          </a:p>
        </p:txBody>
      </p:sp>
    </p:spTree>
    <p:extLst>
      <p:ext uri="{BB962C8B-B14F-4D97-AF65-F5344CB8AC3E}">
        <p14:creationId xmlns:p14="http://schemas.microsoft.com/office/powerpoint/2010/main" val="353029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RUDY</a:t>
            </a:r>
          </a:p>
          <a:p>
            <a:pPr lvl="0"/>
            <a:endParaRPr lang="en-US" dirty="0"/>
          </a:p>
          <a:p>
            <a:r>
              <a:rPr lang="en-US" sz="1100" dirty="0"/>
              <a:t>Remind the Committee that they are bound by the Anti-Trust Preamble that is in the meeting packet.</a:t>
            </a:r>
          </a:p>
          <a:p>
            <a:endParaRPr lang="en-US" sz="1100" dirty="0"/>
          </a:p>
          <a:p>
            <a:pPr marL="352833" indent="-352833">
              <a:lnSpc>
                <a:spcPct val="107000"/>
              </a:lnSpc>
              <a:buFont typeface="+mj-lt"/>
              <a:buAutoNum type="arabicParenR"/>
            </a:pPr>
            <a:r>
              <a:rPr lang="en-US" sz="1100" dirty="0">
                <a:latin typeface="Calibri" panose="020F0502020204030204" pitchFamily="34" charset="0"/>
                <a:ea typeface="Calibri" panose="020F0502020204030204" pitchFamily="34" charset="0"/>
                <a:cs typeface="Calibri" panose="020F0502020204030204" pitchFamily="34" charset="0"/>
              </a:rPr>
              <a:t>The next item on the agenda is the Approval of the Minutes. The prior meeting minutes are noted on the PowerPoint have been emailed to each of you in advance of the meeting and are included in your meeting documents.</a:t>
            </a:r>
          </a:p>
          <a:p>
            <a:pPr marL="352833" indent="-352833">
              <a:lnSpc>
                <a:spcPct val="107000"/>
              </a:lnSpc>
              <a:buFont typeface="+mj-lt"/>
              <a:buAutoNum type="arabicParenR"/>
            </a:pPr>
            <a:r>
              <a:rPr lang="en-US" sz="1100" dirty="0">
                <a:latin typeface="Calibri" panose="020F0502020204030204" pitchFamily="34" charset="0"/>
                <a:ea typeface="Calibri" panose="020F0502020204030204" pitchFamily="34" charset="0"/>
                <a:cs typeface="Calibri" panose="020F0502020204030204" pitchFamily="34" charset="0"/>
              </a:rPr>
              <a:t>We will need a motion to approve the minutes since the last Governing Committee Meeting.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sz="1100" dirty="0">
                <a:latin typeface="Calibri" panose="020F0502020204030204" pitchFamily="34" charset="0"/>
                <a:ea typeface="Calibri" panose="020F0502020204030204" pitchFamily="34" charset="0"/>
                <a:cs typeface="Calibri" panose="020F0502020204030204" pitchFamily="34" charset="0"/>
              </a:rPr>
              <a:t>Ask for a second to the motion.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2833" indent="-352833">
              <a:lnSpc>
                <a:spcPct val="107000"/>
              </a:lnSpc>
              <a:buFont typeface="+mj-lt"/>
              <a:buAutoNum type="arabicParenR"/>
            </a:pPr>
            <a:r>
              <a:rPr lang="en-US" sz="1100" dirty="0">
                <a:latin typeface="Calibri" panose="020F0502020204030204" pitchFamily="34" charset="0"/>
                <a:ea typeface="Calibri" panose="020F0502020204030204" pitchFamily="34" charset="0"/>
                <a:cs typeface="Calibri" panose="020F0502020204030204" pitchFamily="34" charset="0"/>
              </a:rPr>
              <a:t>All in favor say ‘aye’. All opposed say ‘no’. Any abstain? The motion carries.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(Motion: _____________Second:_____________)</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5</a:t>
            </a:fld>
            <a:endParaRPr lang="en-US" dirty="0"/>
          </a:p>
        </p:txBody>
      </p:sp>
    </p:spTree>
    <p:extLst>
      <p:ext uri="{BB962C8B-B14F-4D97-AF65-F5344CB8AC3E}">
        <p14:creationId xmlns:p14="http://schemas.microsoft.com/office/powerpoint/2010/main" val="343897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Rudy hand it over to Erin</a:t>
            </a:r>
          </a:p>
        </p:txBody>
      </p:sp>
      <p:sp>
        <p:nvSpPr>
          <p:cNvPr id="4" name="Slide Number Placeholder 3"/>
          <p:cNvSpPr>
            <a:spLocks noGrp="1"/>
          </p:cNvSpPr>
          <p:nvPr>
            <p:ph type="sldNum" sz="quarter" idx="10"/>
          </p:nvPr>
        </p:nvSpPr>
        <p:spPr/>
        <p:txBody>
          <a:bodyPr/>
          <a:lstStyle/>
          <a:p>
            <a:fld id="{D464B76C-892B-4C60-8E21-E49622C32430}" type="slidenum">
              <a:rPr lang="en-US" smtClean="0"/>
              <a:pPr/>
              <a:t>6</a:t>
            </a:fld>
            <a:endParaRPr lang="en-US" dirty="0"/>
          </a:p>
        </p:txBody>
      </p:sp>
    </p:spTree>
    <p:extLst>
      <p:ext uri="{BB962C8B-B14F-4D97-AF65-F5344CB8AC3E}">
        <p14:creationId xmlns:p14="http://schemas.microsoft.com/office/powerpoint/2010/main" val="379852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chemeClr val="tx1"/>
                </a:solidFill>
              </a:rPr>
              <a:t>ERIN</a:t>
            </a:r>
          </a:p>
          <a:p>
            <a:endParaRPr lang="en-US" b="0" baseline="0" dirty="0">
              <a:solidFill>
                <a:schemeClr val="tx1"/>
              </a:solidFill>
            </a:endParaRPr>
          </a:p>
          <a:p>
            <a:pPr defTabSz="907058">
              <a:defRPr/>
            </a:pPr>
            <a:r>
              <a:rPr lang="en-US" b="0" baseline="0" dirty="0">
                <a:solidFill>
                  <a:schemeClr val="tx1"/>
                </a:solidFill>
              </a:rPr>
              <a:t>We are fortunate to have talented industry professionals on our Claims and Underwriting Committees that donate their time to conduct audits on our FAIR Plan. These folks are committed to excellence, and we appreciate their dedication to the Kentucky FAIR Plan and the insurance industry. </a:t>
            </a:r>
          </a:p>
          <a:p>
            <a:endParaRPr lang="en-US" b="0" baseline="0" dirty="0">
              <a:solidFill>
                <a:schemeClr val="tx1"/>
              </a:solidFill>
            </a:endParaRPr>
          </a:p>
          <a:p>
            <a:pPr defTabSz="940752">
              <a:defRPr/>
            </a:pPr>
            <a:r>
              <a:rPr lang="en-US" b="0" baseline="0" dirty="0">
                <a:solidFill>
                  <a:schemeClr val="tx1"/>
                </a:solidFill>
              </a:rPr>
              <a:t>On August 6th, the claims committee met to kick-off the annual audit, then met again on August 15 to wrap up the virtual audit. Similar to last year, this year was a combined audit Committee Meeting with the Illinois FAIR Plan Claims Committee – they audited IL &amp; WI claim files. The IL/WI audit also went very well. </a:t>
            </a:r>
          </a:p>
          <a:p>
            <a:pPr defTabSz="940752">
              <a:defRPr/>
            </a:pPr>
            <a:endParaRPr lang="en-US" b="0" baseline="0" dirty="0">
              <a:solidFill>
                <a:schemeClr val="tx1"/>
              </a:solidFill>
            </a:endParaRPr>
          </a:p>
          <a:p>
            <a:pPr defTabSz="940752">
              <a:defRPr/>
            </a:pPr>
            <a:r>
              <a:rPr lang="en-US" b="0" baseline="0" dirty="0">
                <a:solidFill>
                  <a:schemeClr val="tx1"/>
                </a:solidFill>
              </a:rPr>
              <a:t>The Kentucky committee audited 70 claim files for losses reported in late 2023 and early 2024. The overall adequacy for these 70 files was 98.4% down slightly from 99.26%, in 2023. General feedback included timely handling, well documented files, attention to detail and a strong partnership between claims and underwriting. </a:t>
            </a:r>
          </a:p>
          <a:p>
            <a:endParaRPr lang="en-US" baseline="0" dirty="0">
              <a:solidFill>
                <a:schemeClr val="tx1"/>
              </a:solidFill>
            </a:endParaRPr>
          </a:p>
          <a:p>
            <a:r>
              <a:rPr lang="en-US" baseline="0" dirty="0">
                <a:solidFill>
                  <a:schemeClr val="tx1"/>
                </a:solidFill>
              </a:rPr>
              <a:t>Special THANKS to State Farm for allowing Andy Lewis many years of service on the claims committee and his replacement, Wesley Savage, who joined the team this year as Andy is stepping away.</a:t>
            </a:r>
          </a:p>
          <a:p>
            <a:endParaRPr lang="en-US" baseline="0" dirty="0">
              <a:solidFill>
                <a:schemeClr val="tx1"/>
              </a:solidFill>
            </a:endParaRPr>
          </a:p>
          <a:p>
            <a:r>
              <a:rPr lang="en-US" baseline="0" dirty="0">
                <a:solidFill>
                  <a:schemeClr val="tx1"/>
                </a:solidFill>
              </a:rPr>
              <a:t>The Claims Audit Executive Summary is available in your packet starting on page </a:t>
            </a:r>
            <a:r>
              <a:rPr lang="en-US" b="0" baseline="0" dirty="0">
                <a:solidFill>
                  <a:schemeClr val="tx1"/>
                </a:solidFill>
              </a:rPr>
              <a:t>22</a:t>
            </a:r>
            <a:r>
              <a:rPr lang="en-US" baseline="0" dirty="0">
                <a:solidFill>
                  <a:schemeClr val="tx1"/>
                </a:solidFill>
              </a:rPr>
              <a:t>. </a:t>
            </a:r>
          </a:p>
          <a:p>
            <a:endParaRPr lang="en-US" baseline="0" dirty="0">
              <a:solidFill>
                <a:schemeClr val="tx1"/>
              </a:solidFill>
            </a:endParaRPr>
          </a:p>
          <a:p>
            <a:endParaRPr lang="en-US" baseline="0"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7</a:t>
            </a:fld>
            <a:endParaRPr lang="en-US" dirty="0"/>
          </a:p>
        </p:txBody>
      </p:sp>
    </p:spTree>
    <p:extLst>
      <p:ext uri="{BB962C8B-B14F-4D97-AF65-F5344CB8AC3E}">
        <p14:creationId xmlns:p14="http://schemas.microsoft.com/office/powerpoint/2010/main" val="54824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chemeClr val="tx1"/>
                </a:solidFill>
              </a:rPr>
              <a:t>ERIN</a:t>
            </a:r>
          </a:p>
          <a:p>
            <a:endParaRPr lang="en-US" dirty="0">
              <a:solidFill>
                <a:schemeClr val="tx1"/>
              </a:solidFill>
            </a:endParaRPr>
          </a:p>
          <a:p>
            <a:pPr defTabSz="940890">
              <a:defRPr/>
            </a:pPr>
            <a:r>
              <a:rPr lang="en-US" dirty="0">
                <a:solidFill>
                  <a:schemeClr val="tx1"/>
                </a:solidFill>
              </a:rPr>
              <a:t>On August 20th, the Underwriting Committee met virtually to kick-off the annual audit then met again to </a:t>
            </a:r>
            <a:r>
              <a:rPr lang="en-US" baseline="0" dirty="0">
                <a:solidFill>
                  <a:schemeClr val="tx1"/>
                </a:solidFill>
              </a:rPr>
              <a:t>wrap-up the audit on August 29, 2024. </a:t>
            </a:r>
          </a:p>
          <a:p>
            <a:endParaRPr lang="en-US" baseline="0" dirty="0">
              <a:solidFill>
                <a:schemeClr val="tx1"/>
              </a:solidFill>
            </a:endParaRPr>
          </a:p>
          <a:p>
            <a:r>
              <a:rPr lang="en-US" baseline="0" dirty="0">
                <a:solidFill>
                  <a:schemeClr val="tx1"/>
                </a:solidFill>
              </a:rPr>
              <a:t>Within our Articles, we outline the fact that we are to be mindful that the Plan is a residual market mechanism for the placement of distressed business and as such is intended to serve a social need rather than provide a proprietary profit.</a:t>
            </a:r>
          </a:p>
          <a:p>
            <a:pPr defTabSz="940752">
              <a:defRPr/>
            </a:pPr>
            <a:endParaRPr lang="en-US" baseline="0" dirty="0">
              <a:solidFill>
                <a:schemeClr val="tx1"/>
              </a:solidFill>
            </a:endParaRPr>
          </a:p>
          <a:p>
            <a:pPr defTabSz="940752">
              <a:defRPr/>
            </a:pPr>
            <a:r>
              <a:rPr lang="en-US" baseline="0" dirty="0">
                <a:solidFill>
                  <a:schemeClr val="tx1"/>
                </a:solidFill>
              </a:rPr>
              <a:t>A total of 55 underwriting files were audited with an adequacy rating of 100%, up slightly from 2023 at 98.64% (2022 results were 99.21%.) There were no deficiencies found and files were noted as well-documented and within the authority of the Plas as outlined in Article 6. </a:t>
            </a:r>
          </a:p>
          <a:p>
            <a:pPr defTabSz="940752">
              <a:defRPr/>
            </a:pPr>
            <a:endParaRPr lang="en-US" baseline="0" dirty="0">
              <a:solidFill>
                <a:schemeClr val="tx1"/>
              </a:solidFill>
            </a:endParaRPr>
          </a:p>
          <a:p>
            <a:pPr defTabSz="940752">
              <a:defRPr/>
            </a:pPr>
            <a:r>
              <a:rPr lang="en-US" baseline="0" dirty="0">
                <a:solidFill>
                  <a:schemeClr val="tx1"/>
                </a:solidFill>
              </a:rPr>
              <a:t>Thank you to Nationwide for filling a vacancy on our UW committee and for the continued support of State Farm &amp; Farm Bureau.</a:t>
            </a:r>
          </a:p>
          <a:p>
            <a:pPr defTabSz="940752">
              <a:defRPr/>
            </a:pPr>
            <a:endParaRPr lang="en-US" baseline="0" dirty="0">
              <a:solidFill>
                <a:schemeClr val="tx1"/>
              </a:solidFill>
            </a:endParaRPr>
          </a:p>
          <a:p>
            <a:pPr defTabSz="940752">
              <a:defRPr/>
            </a:pPr>
            <a:r>
              <a:rPr lang="en-US" baseline="0" dirty="0">
                <a:solidFill>
                  <a:schemeClr val="tx1"/>
                </a:solidFill>
              </a:rPr>
              <a:t>The full report is available within your packet, page </a:t>
            </a:r>
            <a:r>
              <a:rPr lang="en-US" b="0" baseline="0" dirty="0">
                <a:solidFill>
                  <a:schemeClr val="tx1"/>
                </a:solidFill>
              </a:rPr>
              <a:t>25</a:t>
            </a:r>
            <a:r>
              <a:rPr lang="en-US" baseline="0" dirty="0">
                <a:solidFill>
                  <a:schemeClr val="tx1"/>
                </a:solidFill>
              </a:rPr>
              <a:t>.</a:t>
            </a:r>
          </a:p>
          <a:p>
            <a:pPr defTabSz="940752">
              <a:defRPr/>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D464B76C-892B-4C60-8E21-E49622C32430}" type="slidenum">
              <a:rPr lang="en-US" smtClean="0"/>
              <a:pPr/>
              <a:t>8</a:t>
            </a:fld>
            <a:endParaRPr lang="en-US" dirty="0"/>
          </a:p>
        </p:txBody>
      </p:sp>
    </p:spTree>
    <p:extLst>
      <p:ext uri="{BB962C8B-B14F-4D97-AF65-F5344CB8AC3E}">
        <p14:creationId xmlns:p14="http://schemas.microsoft.com/office/powerpoint/2010/main" val="113395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Mark</a:t>
            </a:r>
          </a:p>
          <a:p>
            <a:pPr lvl="0"/>
            <a:endParaRPr lang="en-US" dirty="0"/>
          </a:p>
          <a:p>
            <a:pPr lvl="0"/>
            <a:r>
              <a:rPr lang="en-US" sz="1100" dirty="0">
                <a:latin typeface="+mn-lt"/>
              </a:rPr>
              <a:t>During our September 17</a:t>
            </a:r>
            <a:r>
              <a:rPr lang="en-US" sz="1100" baseline="30000" dirty="0">
                <a:latin typeface="+mn-lt"/>
              </a:rPr>
              <a:t>th</a:t>
            </a:r>
            <a:r>
              <a:rPr lang="en-US" sz="1100" dirty="0">
                <a:latin typeface="+mn-lt"/>
              </a:rPr>
              <a:t> meeting, this committee reviewed the Governing Committee Policy, Members’ Equity and Distributions to Members document and agreed to continue the Committee’s position as stated.</a:t>
            </a:r>
          </a:p>
          <a:p>
            <a:pPr marL="16848"/>
            <a:endParaRPr lang="en-US" sz="1100" dirty="0">
              <a:latin typeface="+mn-lt"/>
            </a:endParaRPr>
          </a:p>
          <a:p>
            <a:pPr marL="16848"/>
            <a:r>
              <a:rPr lang="en-US" sz="1100" dirty="0">
                <a:latin typeface="+mn-lt"/>
              </a:rPr>
              <a:t>The committee also discussed and approved reinsurance renewal:</a:t>
            </a:r>
          </a:p>
          <a:p>
            <a:pPr marL="840006" lvl="1" indent="-352783" defTabSz="940752">
              <a:buFont typeface="Arial" panose="020B0604020202020204" pitchFamily="34" charset="0"/>
              <a:buChar char="•"/>
              <a:defRPr/>
            </a:pPr>
            <a:r>
              <a:rPr lang="en-US" sz="1100" dirty="0">
                <a:latin typeface="+mn-lt"/>
              </a:rPr>
              <a:t>$5m XS of $1.5m</a:t>
            </a:r>
          </a:p>
          <a:p>
            <a:pPr marL="840006" lvl="1" indent="-352783" defTabSz="940752">
              <a:buFont typeface="Arial" panose="020B0604020202020204" pitchFamily="34" charset="0"/>
              <a:buChar char="•"/>
              <a:defRPr/>
            </a:pPr>
            <a:r>
              <a:rPr lang="en-US" sz="1100" dirty="0">
                <a:latin typeface="+mn-lt"/>
              </a:rPr>
              <a:t>ROL from a blended 4.68% to a new blended rate </a:t>
            </a:r>
            <a:r>
              <a:rPr lang="en-US" sz="1100" b="0" dirty="0">
                <a:latin typeface="+mn-lt"/>
              </a:rPr>
              <a:t>of </a:t>
            </a:r>
            <a:r>
              <a:rPr lang="en-US" sz="1100" b="0" u="sng" dirty="0">
                <a:latin typeface="+mn-lt"/>
              </a:rPr>
              <a:t>4.65%</a:t>
            </a:r>
          </a:p>
          <a:p>
            <a:pPr marL="840006" lvl="1" indent="-352783" defTabSz="940752">
              <a:buFont typeface="Arial" panose="020B0604020202020204" pitchFamily="34" charset="0"/>
              <a:buChar char="•"/>
              <a:defRPr/>
            </a:pPr>
            <a:r>
              <a:rPr lang="en-US" sz="1100" dirty="0">
                <a:latin typeface="+mn-lt"/>
              </a:rPr>
              <a:t>We have seen the market continue to harden.</a:t>
            </a:r>
          </a:p>
          <a:p>
            <a:pPr marL="75979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Aptos" panose="020B0004020202020204" pitchFamily="34" charset="0"/>
                <a:cs typeface="Aptos" panose="020B0004020202020204" pitchFamily="34" charset="0"/>
              </a:rPr>
              <a:t>We have agreement from Odyssey to increase their line to 30% at their non-concurrent ROL of 5% (Deposit pricing of $250,000 on a 100% basis). This creates an avenue to completing the placement at 100% at the lowest common denominator of price (Blended 4.65% ROL or $232,500 total deposit).</a:t>
            </a:r>
          </a:p>
          <a:p>
            <a:pPr marL="16848"/>
            <a:endParaRPr lang="en-US" sz="1100" dirty="0">
              <a:latin typeface="+mn-lt"/>
            </a:endParaRPr>
          </a:p>
          <a:p>
            <a:r>
              <a:rPr lang="en-US" sz="1100" dirty="0">
                <a:latin typeface="+mn-lt"/>
              </a:rPr>
              <a:t>The committee also discussed the </a:t>
            </a:r>
            <a:r>
              <a:rPr lang="en-US" sz="1100" dirty="0" err="1">
                <a:latin typeface="+mn-lt"/>
              </a:rPr>
              <a:t>StoRMi</a:t>
            </a:r>
            <a:r>
              <a:rPr lang="en-US" sz="1100" dirty="0">
                <a:latin typeface="+mn-lt"/>
              </a:rPr>
              <a:t> index noting that the Plan does not have any risks in the extreme category, and relatively few in the very high category.  </a:t>
            </a:r>
          </a:p>
          <a:p>
            <a:endParaRPr lang="en-US" sz="1100" dirty="0">
              <a:latin typeface="+mn-lt"/>
            </a:endParaRPr>
          </a:p>
          <a:p>
            <a:r>
              <a:rPr lang="en-US" sz="1100" dirty="0">
                <a:latin typeface="+mn-lt"/>
              </a:rPr>
              <a:t>The minutes are located on p.11 of your documents.</a:t>
            </a:r>
          </a:p>
          <a:p>
            <a:endParaRPr lang="en-US" sz="1100" dirty="0">
              <a:latin typeface="+mn-lt"/>
            </a:endParaRPr>
          </a:p>
          <a:p>
            <a:endParaRPr lang="en-US" dirty="0"/>
          </a:p>
        </p:txBody>
      </p:sp>
      <p:sp>
        <p:nvSpPr>
          <p:cNvPr id="4" name="Slide Number Placeholder 3"/>
          <p:cNvSpPr>
            <a:spLocks noGrp="1"/>
          </p:cNvSpPr>
          <p:nvPr>
            <p:ph type="sldNum" sz="quarter" idx="10"/>
          </p:nvPr>
        </p:nvSpPr>
        <p:spPr/>
        <p:txBody>
          <a:bodyPr/>
          <a:lstStyle/>
          <a:p>
            <a:fld id="{D464B76C-892B-4C60-8E21-E49622C32430}" type="slidenum">
              <a:rPr lang="en-US" smtClean="0"/>
              <a:pPr/>
              <a:t>9</a:t>
            </a:fld>
            <a:endParaRPr lang="en-US" dirty="0"/>
          </a:p>
        </p:txBody>
      </p:sp>
    </p:spTree>
    <p:extLst>
      <p:ext uri="{BB962C8B-B14F-4D97-AF65-F5344CB8AC3E}">
        <p14:creationId xmlns:p14="http://schemas.microsoft.com/office/powerpoint/2010/main" val="147734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8F2B5C-C254-436E-A22F-2C1CA67C2586}" type="datetime1">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422B8-5F57-4064-9B65-BEFB5E7C538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3389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759DD-9A48-4B4E-8BD7-100506847138}" type="datetime1">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3886329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759DD-9A48-4B4E-8BD7-100506847138}" type="datetime1">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41070925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759DD-9A48-4B4E-8BD7-100506847138}" type="datetime1">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42487949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D2F6D-589B-4FDD-BC75-D77815A646D2}" type="datetime1">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422B8-5F57-4064-9B65-BEFB5E7C538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4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6759DD-9A48-4B4E-8BD7-100506847138}" type="datetime1">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12236570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6759DD-9A48-4B4E-8BD7-100506847138}" type="datetime1">
              <a:rPr lang="en-US" smtClean="0"/>
              <a:pPr/>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82084697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49985E-6B7A-44C3-BA8A-D753CF1E3113}" type="datetime1">
              <a:rPr lang="en-US" smtClean="0"/>
              <a:pPr/>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133006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384F4E-50F3-4312-98AC-8C2B2EEBAA90}" type="datetime1">
              <a:rPr lang="en-US" smtClean="0"/>
              <a:pPr/>
              <a:t>10/17/2024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13252740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56759DD-9A48-4B4E-8BD7-100506847138}" type="datetime1">
              <a:rPr lang="en-US" smtClean="0"/>
              <a:pPr/>
              <a:t>10/17/2024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19193547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CF507-1B4F-456E-BB82-876C290FB0D3}" type="datetime1">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422B8-5F57-4064-9B65-BEFB5E7C538B}" type="slidenum">
              <a:rPr lang="en-US" smtClean="0"/>
              <a:pPr/>
              <a:t>‹#›</a:t>
            </a:fld>
            <a:endParaRPr lang="en-US" dirty="0"/>
          </a:p>
        </p:txBody>
      </p:sp>
    </p:spTree>
    <p:extLst>
      <p:ext uri="{BB962C8B-B14F-4D97-AF65-F5344CB8AC3E}">
        <p14:creationId xmlns:p14="http://schemas.microsoft.com/office/powerpoint/2010/main" val="18859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6759DD-9A48-4B4E-8BD7-100506847138}" type="datetime1">
              <a:rPr lang="en-US" smtClean="0"/>
              <a:pPr/>
              <a:t>10/17/2024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D422B8-5F57-4064-9B65-BEFB5E7C538B}"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0537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2BE5C5-87F2-44C7-9427-B7BE64E3B09E}"/>
              </a:ext>
            </a:extLst>
          </p:cNvPr>
          <p:cNvPicPr>
            <a:picLocks noChangeAspect="1"/>
          </p:cNvPicPr>
          <p:nvPr/>
        </p:nvPicPr>
        <p:blipFill rotWithShape="1">
          <a:blip r:embed="rId3">
            <a:duotone>
              <a:prstClr val="black"/>
              <a:schemeClr val="tx2">
                <a:tint val="45000"/>
                <a:satMod val="400000"/>
              </a:schemeClr>
            </a:duotone>
            <a:alphaModFix amt="40000"/>
          </a:blip>
          <a:srcRect l="2040" r="8959" b="-1"/>
          <a:stretch/>
        </p:blipFill>
        <p:spPr>
          <a:xfrm>
            <a:off x="20" y="10"/>
            <a:ext cx="9143980" cy="6857990"/>
          </a:xfrm>
          <a:prstGeom prst="rect">
            <a:avLst/>
          </a:prstGeom>
        </p:spPr>
      </p:pic>
      <p:sp>
        <p:nvSpPr>
          <p:cNvPr id="2" name="Title 1"/>
          <p:cNvSpPr>
            <a:spLocks noGrp="1"/>
          </p:cNvSpPr>
          <p:nvPr>
            <p:ph type="ctrTitle"/>
          </p:nvPr>
        </p:nvSpPr>
        <p:spPr>
          <a:xfrm>
            <a:off x="822960" y="758952"/>
            <a:ext cx="7543800" cy="3566160"/>
          </a:xfrm>
        </p:spPr>
        <p:txBody>
          <a:bodyPr>
            <a:normAutofit/>
          </a:bodyPr>
          <a:lstStyle/>
          <a:p>
            <a:r>
              <a:rPr lang="en-US" sz="5000" b="1" dirty="0">
                <a:effectLst>
                  <a:outerShdw blurRad="38100" dist="38100" dir="2700000" algn="tl">
                    <a:srgbClr val="000000">
                      <a:alpha val="43137"/>
                    </a:srgbClr>
                  </a:outerShdw>
                </a:effectLst>
              </a:rPr>
              <a:t>Kentucky FAIR Plan</a:t>
            </a:r>
            <a:br>
              <a:rPr lang="en-US" sz="5000" b="1" dirty="0">
                <a:effectLst>
                  <a:outerShdw blurRad="38100" dist="38100" dir="2700000" algn="tl">
                    <a:srgbClr val="000000">
                      <a:alpha val="43137"/>
                    </a:srgbClr>
                  </a:outerShdw>
                </a:effectLst>
              </a:rPr>
            </a:br>
            <a:br>
              <a:rPr lang="en-US" sz="5000" b="1" dirty="0">
                <a:effectLst>
                  <a:outerShdw blurRad="38100" dist="38100" dir="2700000" algn="tl">
                    <a:srgbClr val="000000">
                      <a:alpha val="43137"/>
                    </a:srgbClr>
                  </a:outerShdw>
                </a:effectLst>
              </a:rPr>
            </a:br>
            <a:r>
              <a:rPr lang="en-US" sz="5000" b="1">
                <a:effectLst>
                  <a:outerShdw blurRad="38100" dist="38100" dir="2700000" algn="tl">
                    <a:srgbClr val="000000">
                      <a:alpha val="43137"/>
                    </a:srgbClr>
                  </a:outerShdw>
                </a:effectLst>
              </a:rPr>
              <a:t>Governing Committee Meeting</a:t>
            </a:r>
            <a:br>
              <a:rPr lang="en-US" sz="5000" b="1">
                <a:effectLst>
                  <a:outerShdw blurRad="38100" dist="38100" dir="2700000" algn="tl">
                    <a:srgbClr val="000000">
                      <a:alpha val="43137"/>
                    </a:srgbClr>
                  </a:outerShdw>
                </a:effectLst>
              </a:rPr>
            </a:br>
            <a:r>
              <a:rPr lang="en-US" sz="5000" b="1">
                <a:effectLst>
                  <a:outerShdw blurRad="38100" dist="38100" dir="2700000" algn="tl">
                    <a:srgbClr val="000000">
                      <a:alpha val="43137"/>
                    </a:srgbClr>
                  </a:outerShdw>
                </a:effectLst>
              </a:rPr>
              <a:t>October 23, 2024</a:t>
            </a:r>
            <a:endParaRPr lang="en-US" sz="5000" b="1" dirty="0">
              <a:effectLst>
                <a:outerShdw blurRad="38100" dist="38100" dir="2700000" algn="tl">
                  <a:srgbClr val="000000">
                    <a:alpha val="43137"/>
                  </a:srgbClr>
                </a:outerShdw>
              </a:effectLst>
            </a:endParaRPr>
          </a:p>
        </p:txBody>
      </p:sp>
      <p:cxnSp>
        <p:nvCxnSpPr>
          <p:cNvPr id="35" name="Straight Connector 34">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rgbClr val="FFFFFF"/>
                </a:solidFill>
              </a:rPr>
              <a:t>Investment Committee Meeting</a:t>
            </a:r>
            <a:br>
              <a:rPr lang="en-US" sz="3200" dirty="0">
                <a:solidFill>
                  <a:srgbClr val="FFFFFF"/>
                </a:solidFill>
              </a:rPr>
            </a:br>
            <a:br>
              <a:rPr lang="en-US" sz="3200" dirty="0">
                <a:solidFill>
                  <a:srgbClr val="FFFFFF"/>
                </a:solidFill>
              </a:rPr>
            </a:br>
            <a:r>
              <a:rPr lang="en-US" sz="3200" dirty="0">
                <a:solidFill>
                  <a:srgbClr val="FFFFFF"/>
                </a:solidFill>
              </a:rPr>
              <a:t>October 16, 2024</a:t>
            </a: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724400" y="1111753"/>
            <a:ext cx="4267200" cy="4628275"/>
          </a:xfrm>
        </p:spPr>
        <p:txBody>
          <a:bodyPr anchor="ctr">
            <a:normAutofit/>
          </a:bodyPr>
          <a:lstStyle/>
          <a:p>
            <a:pPr>
              <a:buNone/>
            </a:pPr>
            <a:r>
              <a:rPr lang="en-US" dirty="0">
                <a:solidFill>
                  <a:schemeClr val="tx1">
                    <a:lumMod val="85000"/>
                    <a:lumOff val="15000"/>
                  </a:schemeClr>
                </a:solidFill>
              </a:rPr>
              <a:t> Investment Committee Members</a:t>
            </a:r>
          </a:p>
          <a:p>
            <a:pPr marL="128016" lvl="1" indent="0">
              <a:buNone/>
            </a:pPr>
            <a:endParaRPr lang="en-US" dirty="0">
              <a:solidFill>
                <a:schemeClr val="tx1">
                  <a:lumMod val="85000"/>
                  <a:lumOff val="15000"/>
                </a:schemeClr>
              </a:solidFill>
            </a:endParaRPr>
          </a:p>
          <a:p>
            <a:pPr marL="128016" lvl="1" indent="0">
              <a:buNone/>
            </a:pPr>
            <a:r>
              <a:rPr lang="en-US" dirty="0">
                <a:solidFill>
                  <a:schemeClr val="tx1">
                    <a:lumMod val="85000"/>
                    <a:lumOff val="15000"/>
                  </a:schemeClr>
                </a:solidFill>
              </a:rPr>
              <a:t>Rudy Schlich - Old Kentucky Insurance</a:t>
            </a:r>
          </a:p>
          <a:p>
            <a:pPr marL="128016" lvl="1" indent="0">
              <a:buNone/>
            </a:pPr>
            <a:r>
              <a:rPr lang="en-US" dirty="0">
                <a:solidFill>
                  <a:schemeClr val="tx1">
                    <a:lumMod val="85000"/>
                    <a:lumOff val="15000"/>
                  </a:schemeClr>
                </a:solidFill>
              </a:rPr>
              <a:t>Lisa Pierce  - Allstate Insurance</a:t>
            </a:r>
          </a:p>
          <a:p>
            <a:pPr marL="128016" lvl="1" indent="0">
              <a:buNone/>
            </a:pPr>
            <a:r>
              <a:rPr lang="en-US" dirty="0">
                <a:solidFill>
                  <a:schemeClr val="tx1">
                    <a:lumMod val="85000"/>
                    <a:lumOff val="15000"/>
                  </a:schemeClr>
                </a:solidFill>
              </a:rPr>
              <a:t>Don McConnell– Kentucky Farm Bureau</a:t>
            </a:r>
          </a:p>
          <a:p>
            <a:pPr marL="128016" lvl="1" indent="0">
              <a:buNone/>
            </a:pPr>
            <a:r>
              <a:rPr lang="en-US" dirty="0">
                <a:solidFill>
                  <a:schemeClr val="tx1">
                    <a:lumMod val="85000"/>
                    <a:lumOff val="15000"/>
                  </a:schemeClr>
                </a:solidFill>
              </a:rPr>
              <a:t>Chuck McCurdy – Cerity Partners</a:t>
            </a:r>
          </a:p>
          <a:p>
            <a:pPr marL="128016" lvl="1" indent="0">
              <a:buNone/>
            </a:pPr>
            <a:r>
              <a:rPr lang="en-US" dirty="0">
                <a:solidFill>
                  <a:schemeClr val="tx1">
                    <a:lumMod val="85000"/>
                    <a:lumOff val="15000"/>
                  </a:schemeClr>
                </a:solidFill>
              </a:rPr>
              <a:t>Ryan Burch – Cerity Partners</a:t>
            </a:r>
          </a:p>
          <a:p>
            <a:pPr marL="128016" lvl="1" indent="0">
              <a:buNone/>
            </a:pPr>
            <a:r>
              <a:rPr lang="en-US" dirty="0">
                <a:solidFill>
                  <a:schemeClr val="tx1">
                    <a:lumMod val="85000"/>
                    <a:lumOff val="15000"/>
                  </a:schemeClr>
                </a:solidFill>
              </a:rPr>
              <a:t>Mark Hillis  - Kentucky FAIR Plan</a:t>
            </a:r>
          </a:p>
          <a:p>
            <a:pPr marL="128016" lvl="1" indent="0">
              <a:buNone/>
            </a:pPr>
            <a:r>
              <a:rPr lang="en-US" dirty="0">
                <a:solidFill>
                  <a:schemeClr val="tx1">
                    <a:lumMod val="85000"/>
                    <a:lumOff val="15000"/>
                  </a:schemeClr>
                </a:solidFill>
              </a:rPr>
              <a:t>Tina Faleide – Kentucky FAIR Plan</a:t>
            </a:r>
          </a:p>
          <a:p>
            <a:pPr marL="393192" lvl="1" indent="0">
              <a:buNone/>
            </a:pPr>
            <a:endParaRPr lang="en-US"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sp>
        <p:nvSpPr>
          <p:cNvPr id="3" name="Slide Number Placeholder 2"/>
          <p:cNvSpPr>
            <a:spLocks noGrp="1"/>
          </p:cNvSpPr>
          <p:nvPr>
            <p:ph type="sldNum" sz="quarter" idx="12"/>
          </p:nvPr>
        </p:nvSpPr>
        <p:spPr>
          <a:xfrm>
            <a:off x="8042115" y="6296279"/>
            <a:ext cx="473235" cy="365125"/>
          </a:xfrm>
        </p:spPr>
        <p:txBody>
          <a:bodyPr>
            <a:normAutofit/>
          </a:bodyPr>
          <a:lstStyle/>
          <a:p>
            <a:pPr algn="l">
              <a:spcAft>
                <a:spcPts val="600"/>
              </a:spcAft>
            </a:pPr>
            <a:fld id="{10D422B8-5F57-4064-9B65-BEFB5E7C538B}" type="slidenum">
              <a:rPr lang="en-US" sz="900">
                <a:solidFill>
                  <a:schemeClr val="tx1">
                    <a:lumMod val="65000"/>
                    <a:lumOff val="35000"/>
                  </a:schemeClr>
                </a:solidFill>
              </a:rPr>
              <a:pPr algn="l">
                <a:spcAft>
                  <a:spcPts val="600"/>
                </a:spcAft>
              </a:pPr>
              <a:t>10</a:t>
            </a:fld>
            <a:endParaRPr lang="en-US" sz="900">
              <a:solidFill>
                <a:schemeClr val="tx1">
                  <a:lumMod val="65000"/>
                  <a:lumOff val="35000"/>
                </a:schemeClr>
              </a:solidFill>
            </a:endParaRPr>
          </a:p>
        </p:txBody>
      </p:sp>
    </p:spTree>
    <p:extLst>
      <p:ext uri="{BB962C8B-B14F-4D97-AF65-F5344CB8AC3E}">
        <p14:creationId xmlns:p14="http://schemas.microsoft.com/office/powerpoint/2010/main" val="242333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219200" y="609600"/>
            <a:ext cx="4157869" cy="5054008"/>
          </a:xfrm>
        </p:spPr>
        <p:txBody>
          <a:bodyPr anchor="ctr">
            <a:normAutofit/>
          </a:bodyPr>
          <a:lstStyle/>
          <a:p>
            <a:pPr algn="r"/>
            <a:r>
              <a:rPr lang="en-US" sz="5400" dirty="0"/>
              <a:t>Executive Directors Report</a:t>
            </a:r>
          </a:p>
        </p:txBody>
      </p:sp>
      <p:cxnSp>
        <p:nvCxnSpPr>
          <p:cNvPr id="12" name="Straight Connector 11">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pPr>
                <a:spcAft>
                  <a:spcPts val="600"/>
                </a:spcAft>
              </a:pPr>
              <a:t>11</a:t>
            </a:fld>
            <a:endParaRPr lang="en-US"/>
          </a:p>
        </p:txBody>
      </p:sp>
    </p:spTree>
    <p:extLst>
      <p:ext uri="{BB962C8B-B14F-4D97-AF65-F5344CB8AC3E}">
        <p14:creationId xmlns:p14="http://schemas.microsoft.com/office/powerpoint/2010/main" val="272658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422B8-5F57-4064-9B65-BEFB5E7C538B}" type="slidenum">
              <a:rPr lang="en-US" smtClean="0"/>
              <a:pPr/>
              <a:t>12</a:t>
            </a:fld>
            <a:endParaRPr lang="en-US" dirty="0"/>
          </a:p>
        </p:txBody>
      </p:sp>
      <p:graphicFrame>
        <p:nvGraphicFramePr>
          <p:cNvPr id="3" name="Chart 2">
            <a:extLst>
              <a:ext uri="{FF2B5EF4-FFF2-40B4-BE49-F238E27FC236}">
                <a16:creationId xmlns:a16="http://schemas.microsoft.com/office/drawing/2014/main" id="{7CBFAC26-2CF0-4AA3-A47C-A3D22C2AE1BD}"/>
              </a:ext>
            </a:extLst>
          </p:cNvPr>
          <p:cNvGraphicFramePr>
            <a:graphicFrameLocks/>
          </p:cNvGraphicFramePr>
          <p:nvPr>
            <p:extLst>
              <p:ext uri="{D42A27DB-BD31-4B8C-83A1-F6EECF244321}">
                <p14:modId xmlns:p14="http://schemas.microsoft.com/office/powerpoint/2010/main" val="3964864506"/>
              </p:ext>
            </p:extLst>
          </p:nvPr>
        </p:nvGraphicFramePr>
        <p:xfrm>
          <a:off x="0" y="33090"/>
          <a:ext cx="9143999" cy="62915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422B8-5F57-4064-9B65-BEFB5E7C538B}" type="slidenum">
              <a:rPr lang="en-US" smtClean="0"/>
              <a:pPr/>
              <a:t>13</a:t>
            </a:fld>
            <a:endParaRPr lang="en-US" dirty="0"/>
          </a:p>
        </p:txBody>
      </p:sp>
      <p:graphicFrame>
        <p:nvGraphicFramePr>
          <p:cNvPr id="3" name="Chart 2">
            <a:extLst>
              <a:ext uri="{FF2B5EF4-FFF2-40B4-BE49-F238E27FC236}">
                <a16:creationId xmlns:a16="http://schemas.microsoft.com/office/drawing/2014/main" id="{FA4BE642-5F82-4908-B53D-575A6644CA84}"/>
              </a:ext>
            </a:extLst>
          </p:cNvPr>
          <p:cNvGraphicFramePr>
            <a:graphicFrameLocks/>
          </p:cNvGraphicFramePr>
          <p:nvPr>
            <p:extLst>
              <p:ext uri="{D42A27DB-BD31-4B8C-83A1-F6EECF244321}">
                <p14:modId xmlns:p14="http://schemas.microsoft.com/office/powerpoint/2010/main" val="975981408"/>
              </p:ext>
            </p:extLst>
          </p:nvPr>
        </p:nvGraphicFramePr>
        <p:xfrm>
          <a:off x="1" y="1"/>
          <a:ext cx="9144000" cy="58769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422B8-5F57-4064-9B65-BEFB5E7C538B}" type="slidenum">
              <a:rPr lang="en-US" smtClean="0"/>
              <a:pPr/>
              <a:t>14</a:t>
            </a:fld>
            <a:endParaRPr lang="en-US" dirty="0"/>
          </a:p>
        </p:txBody>
      </p:sp>
      <p:graphicFrame>
        <p:nvGraphicFramePr>
          <p:cNvPr id="3" name="Chart 2">
            <a:extLst>
              <a:ext uri="{FF2B5EF4-FFF2-40B4-BE49-F238E27FC236}">
                <a16:creationId xmlns:a16="http://schemas.microsoft.com/office/drawing/2014/main" id="{16701E88-C72E-4F34-9322-9705D92C65F0}"/>
              </a:ext>
            </a:extLst>
          </p:cNvPr>
          <p:cNvGraphicFramePr>
            <a:graphicFrameLocks/>
          </p:cNvGraphicFramePr>
          <p:nvPr>
            <p:extLst>
              <p:ext uri="{D42A27DB-BD31-4B8C-83A1-F6EECF244321}">
                <p14:modId xmlns:p14="http://schemas.microsoft.com/office/powerpoint/2010/main" val="4125595273"/>
              </p:ext>
            </p:extLst>
          </p:nvPr>
        </p:nvGraphicFramePr>
        <p:xfrm>
          <a:off x="0" y="266700"/>
          <a:ext cx="9144000" cy="61930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422B8-5F57-4064-9B65-BEFB5E7C538B}" type="slidenum">
              <a:rPr lang="en-US" smtClean="0"/>
              <a:pPr/>
              <a:t>15</a:t>
            </a:fld>
            <a:endParaRPr lang="en-US" dirty="0"/>
          </a:p>
        </p:txBody>
      </p:sp>
      <p:graphicFrame>
        <p:nvGraphicFramePr>
          <p:cNvPr id="3" name="Chart 2">
            <a:extLst>
              <a:ext uri="{FF2B5EF4-FFF2-40B4-BE49-F238E27FC236}">
                <a16:creationId xmlns:a16="http://schemas.microsoft.com/office/drawing/2014/main" id="{F15BCF60-C90A-464E-9CB0-5F375C3CBA73}"/>
              </a:ext>
            </a:extLst>
          </p:cNvPr>
          <p:cNvGraphicFramePr>
            <a:graphicFrameLocks/>
          </p:cNvGraphicFramePr>
          <p:nvPr>
            <p:extLst>
              <p:ext uri="{D42A27DB-BD31-4B8C-83A1-F6EECF244321}">
                <p14:modId xmlns:p14="http://schemas.microsoft.com/office/powerpoint/2010/main" val="2759810248"/>
              </p:ext>
            </p:extLst>
          </p:nvPr>
        </p:nvGraphicFramePr>
        <p:xfrm>
          <a:off x="0" y="0"/>
          <a:ext cx="9143999" cy="632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15BCF60-C90A-464E-9CB0-5F375C3CBA73}"/>
              </a:ext>
            </a:extLst>
          </p:cNvPr>
          <p:cNvGraphicFramePr>
            <a:graphicFrameLocks/>
          </p:cNvGraphicFramePr>
          <p:nvPr>
            <p:extLst>
              <p:ext uri="{D42A27DB-BD31-4B8C-83A1-F6EECF244321}">
                <p14:modId xmlns:p14="http://schemas.microsoft.com/office/powerpoint/2010/main" val="1224692683"/>
              </p:ext>
            </p:extLst>
          </p:nvPr>
        </p:nvGraphicFramePr>
        <p:xfrm>
          <a:off x="1" y="33090"/>
          <a:ext cx="8991600" cy="59105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422B8-5F57-4064-9B65-BEFB5E7C538B}" type="slidenum">
              <a:rPr lang="en-US" smtClean="0"/>
              <a:pPr/>
              <a:t>16</a:t>
            </a:fld>
            <a:endParaRPr lang="en-US" dirty="0"/>
          </a:p>
        </p:txBody>
      </p:sp>
      <p:graphicFrame>
        <p:nvGraphicFramePr>
          <p:cNvPr id="4" name="Chart 3">
            <a:extLst>
              <a:ext uri="{FF2B5EF4-FFF2-40B4-BE49-F238E27FC236}">
                <a16:creationId xmlns:a16="http://schemas.microsoft.com/office/drawing/2014/main" id="{2631DEC9-367C-4263-ABA9-9A24BCFA8227}"/>
              </a:ext>
            </a:extLst>
          </p:cNvPr>
          <p:cNvGraphicFramePr>
            <a:graphicFrameLocks/>
          </p:cNvGraphicFramePr>
          <p:nvPr>
            <p:extLst>
              <p:ext uri="{D42A27DB-BD31-4B8C-83A1-F6EECF244321}">
                <p14:modId xmlns:p14="http://schemas.microsoft.com/office/powerpoint/2010/main" val="669898376"/>
              </p:ext>
            </p:extLst>
          </p:nvPr>
        </p:nvGraphicFramePr>
        <p:xfrm>
          <a:off x="0" y="0"/>
          <a:ext cx="9143999" cy="6324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657600" y="988906"/>
            <a:ext cx="5004707" cy="1096797"/>
          </a:xfrm>
        </p:spPr>
        <p:txBody>
          <a:bodyPr>
            <a:normAutofit fontScale="90000"/>
          </a:bodyPr>
          <a:lstStyle/>
          <a:p>
            <a:br>
              <a:rPr lang="en-US" sz="2600" dirty="0"/>
            </a:br>
            <a:br>
              <a:rPr lang="en-US" sz="2600" dirty="0"/>
            </a:br>
            <a:br>
              <a:rPr lang="en-US" sz="2600" dirty="0"/>
            </a:br>
            <a:br>
              <a:rPr lang="en-US" dirty="0"/>
            </a:br>
            <a:r>
              <a:rPr lang="en-US" sz="5300" dirty="0"/>
              <a:t>Banking and Investments</a:t>
            </a:r>
            <a:endParaRPr lang="en-US" sz="2600" dirty="0"/>
          </a:p>
        </p:txBody>
      </p:sp>
      <p:pic>
        <p:nvPicPr>
          <p:cNvPr id="6" name="Picture 5" descr="Calculator, pen, compass, money and a paper with graphs printed on it">
            <a:extLst>
              <a:ext uri="{FF2B5EF4-FFF2-40B4-BE49-F238E27FC236}">
                <a16:creationId xmlns:a16="http://schemas.microsoft.com/office/drawing/2014/main" id="{A36E15D0-1F95-CA62-4774-F1060F615E61}"/>
              </a:ext>
            </a:extLst>
          </p:cNvPr>
          <p:cNvPicPr>
            <a:picLocks noChangeAspect="1"/>
          </p:cNvPicPr>
          <p:nvPr/>
        </p:nvPicPr>
        <p:blipFill rotWithShape="1">
          <a:blip r:embed="rId3"/>
          <a:srcRect l="36804" r="32583" b="1"/>
          <a:stretch/>
        </p:blipFill>
        <p:spPr>
          <a:xfrm>
            <a:off x="20" y="-12128"/>
            <a:ext cx="3490702"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657600" y="2362200"/>
            <a:ext cx="5486380" cy="3506893"/>
          </a:xfrm>
        </p:spPr>
        <p:txBody>
          <a:bodyPr>
            <a:normAutofit/>
          </a:bodyPr>
          <a:lstStyle/>
          <a:p>
            <a:r>
              <a:rPr lang="en-US" sz="2600" dirty="0"/>
              <a:t>Republic Bank Operating Account</a:t>
            </a:r>
          </a:p>
          <a:p>
            <a:pPr lvl="1"/>
            <a:r>
              <a:rPr lang="en-US" sz="2200" dirty="0"/>
              <a:t>Cash Flow Balance: $777,053</a:t>
            </a:r>
          </a:p>
          <a:p>
            <a:pPr lvl="1"/>
            <a:r>
              <a:rPr lang="en-US" sz="2200" dirty="0"/>
              <a:t>ICS: $2,829</a:t>
            </a:r>
          </a:p>
          <a:p>
            <a:pPr lvl="1"/>
            <a:r>
              <a:rPr lang="en-US" sz="2200" dirty="0"/>
              <a:t>Members Equity Account (Disbursement): $227,741</a:t>
            </a:r>
          </a:p>
          <a:p>
            <a:pPr lvl="2"/>
            <a:r>
              <a:rPr lang="en-US" sz="1800" dirty="0"/>
              <a:t>$226,205 will be escheated on 11/1.</a:t>
            </a:r>
          </a:p>
          <a:p>
            <a:r>
              <a:rPr lang="en-US" sz="2600" dirty="0"/>
              <a:t>Cerity/Fifth Third Investment Account</a:t>
            </a:r>
          </a:p>
          <a:p>
            <a:pPr lvl="1"/>
            <a:r>
              <a:rPr lang="en-US" sz="2200" dirty="0"/>
              <a:t>$14,258,073</a:t>
            </a:r>
          </a:p>
          <a:p>
            <a:pPr marL="630936" lvl="2" indent="0">
              <a:buNone/>
            </a:pPr>
            <a:endParaRPr lang="en-US" dirty="0"/>
          </a:p>
          <a:p>
            <a:pPr marL="365760" lvl="2">
              <a:buNone/>
            </a:pPr>
            <a:endParaRPr lang="en-US" dirty="0"/>
          </a:p>
          <a:p>
            <a:endParaRPr lang="en-US" dirty="0"/>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solidFill>
                  <a:schemeClr val="tx1">
                    <a:lumMod val="75000"/>
                    <a:lumOff val="25000"/>
                  </a:schemeClr>
                </a:solidFill>
              </a:rPr>
              <a:pPr>
                <a:spcAft>
                  <a:spcPts val="600"/>
                </a:spcAft>
              </a:pPr>
              <a:t>17</a:t>
            </a:fld>
            <a:endParaRPr lang="en-US">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86200" y="634946"/>
            <a:ext cx="4776107" cy="1450757"/>
          </a:xfrm>
        </p:spPr>
        <p:txBody>
          <a:bodyPr>
            <a:normAutofit/>
          </a:bodyPr>
          <a:lstStyle/>
          <a:p>
            <a:br>
              <a:rPr lang="en-US" dirty="0"/>
            </a:br>
            <a:r>
              <a:rPr lang="en-US" b="1" dirty="0"/>
              <a:t>Budget</a:t>
            </a:r>
          </a:p>
        </p:txBody>
      </p:sp>
      <p:pic>
        <p:nvPicPr>
          <p:cNvPr id="18" name="Picture 5" descr="Desk with productivity items">
            <a:extLst>
              <a:ext uri="{FF2B5EF4-FFF2-40B4-BE49-F238E27FC236}">
                <a16:creationId xmlns:a16="http://schemas.microsoft.com/office/drawing/2014/main" id="{8C2A55C7-B4A6-CD2E-1101-AEC92271290F}"/>
              </a:ext>
            </a:extLst>
          </p:cNvPr>
          <p:cNvPicPr>
            <a:picLocks noChangeAspect="1"/>
          </p:cNvPicPr>
          <p:nvPr/>
        </p:nvPicPr>
        <p:blipFill rotWithShape="1">
          <a:blip r:embed="rId3"/>
          <a:srcRect l="39833" r="26251" b="1"/>
          <a:stretch/>
        </p:blipFill>
        <p:spPr>
          <a:xfrm>
            <a:off x="20" y="-12128"/>
            <a:ext cx="3490702"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886200" y="2198914"/>
            <a:ext cx="4776107" cy="3670180"/>
          </a:xfrm>
        </p:spPr>
        <p:txBody>
          <a:bodyPr>
            <a:normAutofit/>
          </a:bodyPr>
          <a:lstStyle/>
          <a:p>
            <a:r>
              <a:rPr lang="en-US" sz="2400" dirty="0"/>
              <a:t>Details in your packet, page 32.</a:t>
            </a:r>
          </a:p>
          <a:p>
            <a:endParaRPr lang="en-US" sz="2400" dirty="0"/>
          </a:p>
          <a:p>
            <a:r>
              <a:rPr lang="en-US" sz="2400" b="1" dirty="0"/>
              <a:t>2024: </a:t>
            </a:r>
            <a:r>
              <a:rPr lang="en-US" sz="2400" dirty="0"/>
              <a:t>Projected to come in under budget.</a:t>
            </a:r>
          </a:p>
          <a:p>
            <a:endParaRPr lang="en-US" sz="2400" dirty="0"/>
          </a:p>
          <a:p>
            <a:r>
              <a:rPr lang="en-US" sz="2400" b="1" dirty="0"/>
              <a:t>2025: </a:t>
            </a:r>
            <a:r>
              <a:rPr lang="en-US" sz="2400" dirty="0"/>
              <a:t>Proposed budget of $1,872,805</a:t>
            </a:r>
          </a:p>
          <a:p>
            <a:endParaRPr lang="en-US" dirty="0"/>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solidFill>
                  <a:schemeClr val="tx1">
                    <a:lumMod val="75000"/>
                    <a:lumOff val="25000"/>
                  </a:schemeClr>
                </a:solidFill>
              </a:rPr>
              <a:pPr>
                <a:spcAft>
                  <a:spcPts val="600"/>
                </a:spcAft>
              </a:pPr>
              <a:t>18</a:t>
            </a:fld>
            <a:endParaRPr lang="en-US">
              <a:solidFill>
                <a:schemeClr val="tx1">
                  <a:lumMod val="75000"/>
                  <a:lumOff val="25000"/>
                </a:schemeClr>
              </a:solidFill>
            </a:endParaRPr>
          </a:p>
        </p:txBody>
      </p:sp>
    </p:spTree>
    <p:extLst>
      <p:ext uri="{BB962C8B-B14F-4D97-AF65-F5344CB8AC3E}">
        <p14:creationId xmlns:p14="http://schemas.microsoft.com/office/powerpoint/2010/main" val="102396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0506ED4-32CD-43AB-B344-A53FEC3B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C990AAD3-E6EC-436A-BA4C-86970DE3D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6A0A1DEB-D8B2-4267-B1E3-DF9903353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039821-71E6-4D14-A6A3-00E34004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343B04F-B5E0-41BD-BEEA-A4E6B79F2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10D422B8-5F57-4064-9B65-BEFB5E7C538B}" type="slidenum">
              <a:rPr lang="en-US" kern="1200" dirty="0">
                <a:solidFill>
                  <a:srgbClr val="FFFFFF"/>
                </a:solidFill>
                <a:latin typeface="+mn-lt"/>
                <a:ea typeface="+mn-ea"/>
                <a:cs typeface="+mn-cs"/>
              </a:rPr>
              <a:pPr>
                <a:spcAft>
                  <a:spcPts val="600"/>
                </a:spcAft>
              </a:pPr>
              <a:t>19</a:t>
            </a:fld>
            <a:endParaRPr lang="en-US" kern="1200" dirty="0">
              <a:solidFill>
                <a:srgbClr val="FFFFFF"/>
              </a:solidFill>
              <a:latin typeface="+mn-lt"/>
              <a:ea typeface="+mn-ea"/>
              <a:cs typeface="+mn-cs"/>
            </a:endParaRPr>
          </a:p>
        </p:txBody>
      </p:sp>
      <p:pic>
        <p:nvPicPr>
          <p:cNvPr id="13" name="Picture 12">
            <a:extLst>
              <a:ext uri="{FF2B5EF4-FFF2-40B4-BE49-F238E27FC236}">
                <a16:creationId xmlns:a16="http://schemas.microsoft.com/office/drawing/2014/main" id="{1F941394-153A-CB3B-C002-3511B427CCC4}"/>
              </a:ext>
            </a:extLst>
          </p:cNvPr>
          <p:cNvPicPr>
            <a:picLocks noChangeAspect="1"/>
          </p:cNvPicPr>
          <p:nvPr/>
        </p:nvPicPr>
        <p:blipFill>
          <a:blip r:embed="rId3"/>
          <a:stretch>
            <a:fillRect/>
          </a:stretch>
        </p:blipFill>
        <p:spPr>
          <a:xfrm>
            <a:off x="392049" y="371048"/>
            <a:ext cx="8359902" cy="6115904"/>
          </a:xfrm>
          <a:prstGeom prst="rect">
            <a:avLst/>
          </a:prstGeom>
        </p:spPr>
      </p:pic>
    </p:spTree>
    <p:extLst>
      <p:ext uri="{BB962C8B-B14F-4D97-AF65-F5344CB8AC3E}">
        <p14:creationId xmlns:p14="http://schemas.microsoft.com/office/powerpoint/2010/main" val="177375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350" y="228600"/>
            <a:ext cx="6623304" cy="1499616"/>
          </a:xfrm>
        </p:spPr>
        <p:txBody>
          <a:bodyPr>
            <a:normAutofit/>
          </a:bodyPr>
          <a:lstStyle/>
          <a:p>
            <a:r>
              <a:rPr lang="en-US" dirty="0"/>
              <a:t>Meeting Etiquette &amp; Expectations</a:t>
            </a:r>
          </a:p>
        </p:txBody>
      </p:sp>
      <p:sp>
        <p:nvSpPr>
          <p:cNvPr id="3" name="Content Placeholder 2"/>
          <p:cNvSpPr>
            <a:spLocks noGrp="1"/>
          </p:cNvSpPr>
          <p:nvPr>
            <p:ph idx="1"/>
          </p:nvPr>
        </p:nvSpPr>
        <p:spPr>
          <a:xfrm>
            <a:off x="768350" y="1600200"/>
            <a:ext cx="7714996" cy="4708525"/>
          </a:xfrm>
        </p:spPr>
        <p:txBody>
          <a:bodyPr>
            <a:normAutofit fontScale="85000" lnSpcReduction="10000"/>
          </a:bodyPr>
          <a:lstStyle/>
          <a:p>
            <a:endParaRPr lang="en-US" dirty="0"/>
          </a:p>
          <a:p>
            <a:pPr marL="0" indent="0">
              <a:buNone/>
            </a:pPr>
            <a:r>
              <a:rPr lang="en-US" b="1" dirty="0"/>
              <a:t>Keys to a successful meeting</a:t>
            </a:r>
          </a:p>
          <a:p>
            <a:pPr marL="285750" indent="-285750"/>
            <a:r>
              <a:rPr lang="en-US" dirty="0"/>
              <a:t>Please keep your phone on mute to keep background noise to a minimum.</a:t>
            </a:r>
          </a:p>
          <a:p>
            <a:pPr marL="285750" indent="-285750"/>
            <a:r>
              <a:rPr lang="en-US" dirty="0"/>
              <a:t>If you need to step away from the phone, please do not place us on hold, as your hold music would disrupt the presenter.</a:t>
            </a:r>
          </a:p>
          <a:p>
            <a:pPr marL="0" indent="0">
              <a:buNone/>
            </a:pPr>
            <a:r>
              <a:rPr lang="en-US" b="1" dirty="0"/>
              <a:t>Participation</a:t>
            </a:r>
          </a:p>
          <a:p>
            <a:pPr marL="285750" indent="-285750"/>
            <a:r>
              <a:rPr lang="en-US" b="1" dirty="0"/>
              <a:t>Role Call</a:t>
            </a:r>
            <a:r>
              <a:rPr lang="en-US" dirty="0"/>
              <a:t>: During role call please unmute your phone.  We will call you by name and company.  We ask that you verbally confirm you are in attendance.  </a:t>
            </a:r>
          </a:p>
          <a:p>
            <a:pPr marL="285750" indent="-285750"/>
            <a:r>
              <a:rPr lang="en-US" b="1" dirty="0"/>
              <a:t>Voting</a:t>
            </a:r>
            <a:r>
              <a:rPr lang="en-US" dirty="0"/>
              <a:t>: During voting we ask that you unmute your phone.  We will ask for verbal affirmation as we do in our in-person meetings.</a:t>
            </a:r>
          </a:p>
          <a:p>
            <a:pPr marL="285750" indent="-285750"/>
            <a:r>
              <a:rPr lang="en-US" b="1" dirty="0"/>
              <a:t>Questions</a:t>
            </a:r>
            <a:r>
              <a:rPr lang="en-US" dirty="0"/>
              <a:t>: You may ask your question(s) throughout the presentation by unmuting your phone or by typing in the chat box.  You may also raise your hand, using the hand icon next to your name in the chat room.</a:t>
            </a:r>
          </a:p>
          <a:p>
            <a:pPr marL="285750" indent="-285750"/>
            <a:r>
              <a:rPr lang="en-US" b="1" dirty="0"/>
              <a:t>Motions</a:t>
            </a:r>
            <a:r>
              <a:rPr lang="en-US" dirty="0"/>
              <a:t>: We ask those who motion and second to identify themselves by name.</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a:bodyPr>
          <a:lstStyle/>
          <a:p>
            <a:pPr>
              <a:spcAft>
                <a:spcPts val="600"/>
              </a:spcAft>
            </a:pPr>
            <a:fld id="{10D422B8-5F57-4064-9B65-BEFB5E7C538B}" type="slidenum">
              <a:rPr lang="en-US" smtClean="0"/>
              <a:pPr>
                <a:spcAft>
                  <a:spcPts val="60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11785" y="643466"/>
            <a:ext cx="2078455" cy="5225627"/>
          </a:xfrm>
        </p:spPr>
        <p:txBody>
          <a:bodyPr anchor="ctr">
            <a:normAutofit/>
          </a:bodyPr>
          <a:lstStyle/>
          <a:p>
            <a:r>
              <a:rPr lang="en-US" sz="3100"/>
              <a:t>FAIR Plan Alliance Members</a:t>
            </a:r>
          </a:p>
        </p:txBody>
      </p:sp>
      <p:cxnSp>
        <p:nvCxnSpPr>
          <p:cNvPr id="12" name="Straight Connector 1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760ED7-ABAC-8EF2-810A-75E086DAF4D5}"/>
              </a:ext>
            </a:extLst>
          </p:cNvPr>
          <p:cNvSpPr>
            <a:spLocks noGrp="1"/>
          </p:cNvSpPr>
          <p:nvPr>
            <p:ph idx="1"/>
          </p:nvPr>
        </p:nvSpPr>
        <p:spPr>
          <a:xfrm>
            <a:off x="3263264" y="643466"/>
            <a:ext cx="5171980" cy="5225628"/>
          </a:xfrm>
        </p:spPr>
        <p:txBody>
          <a:bodyPr anchor="ctr">
            <a:normAutofit/>
          </a:bodyPr>
          <a:lstStyle/>
          <a:p>
            <a:r>
              <a:rPr lang="en-US" dirty="0"/>
              <a:t>Illinois</a:t>
            </a:r>
          </a:p>
          <a:p>
            <a:r>
              <a:rPr lang="en-US" dirty="0"/>
              <a:t>Indiana</a:t>
            </a:r>
          </a:p>
          <a:p>
            <a:r>
              <a:rPr lang="en-US" dirty="0"/>
              <a:t>Minnesota</a:t>
            </a:r>
          </a:p>
          <a:p>
            <a:r>
              <a:rPr lang="en-US" dirty="0"/>
              <a:t>Wisconsin</a:t>
            </a:r>
          </a:p>
          <a:p>
            <a:r>
              <a:rPr lang="en-US" dirty="0"/>
              <a:t>Missouri</a:t>
            </a:r>
          </a:p>
          <a:p>
            <a:r>
              <a:rPr lang="en-US" dirty="0"/>
              <a:t>Washington</a:t>
            </a:r>
          </a:p>
          <a:p>
            <a:r>
              <a:rPr lang="en-US" dirty="0"/>
              <a:t>Kansas</a:t>
            </a:r>
          </a:p>
          <a:p>
            <a:r>
              <a:rPr lang="en-US" dirty="0"/>
              <a:t>Oregon</a:t>
            </a:r>
          </a:p>
          <a:p>
            <a:r>
              <a:rPr lang="en-US" dirty="0"/>
              <a:t>Colorado</a:t>
            </a:r>
          </a:p>
        </p:txBody>
      </p:sp>
      <p:sp>
        <p:nvSpPr>
          <p:cNvPr id="15" name="Rectangle 13">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336792"/>
            <a:ext cx="9141619"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solidFill>
                  <a:schemeClr val="tx1"/>
                </a:solidFill>
              </a:rPr>
              <a:pPr>
                <a:spcAft>
                  <a:spcPts val="600"/>
                </a:spcAft>
              </a:pPr>
              <a:t>20</a:t>
            </a:fld>
            <a:endParaRPr lang="en-US">
              <a:solidFill>
                <a:schemeClr val="tx1"/>
              </a:solidFill>
            </a:endParaRPr>
          </a:p>
        </p:txBody>
      </p:sp>
    </p:spTree>
    <p:extLst>
      <p:ext uri="{BB962C8B-B14F-4D97-AF65-F5344CB8AC3E}">
        <p14:creationId xmlns:p14="http://schemas.microsoft.com/office/powerpoint/2010/main" val="6591166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639763"/>
            <a:ext cx="7806187" cy="960437"/>
          </a:xfrm>
          <a:ln>
            <a:noFill/>
          </a:ln>
        </p:spPr>
        <p:txBody>
          <a:bodyPr>
            <a:normAutofit/>
          </a:bodyPr>
          <a:lstStyle/>
          <a:p>
            <a:r>
              <a:rPr lang="en-US" sz="3500" dirty="0"/>
              <a:t>Other Business</a:t>
            </a:r>
          </a:p>
        </p:txBody>
      </p:sp>
      <p:graphicFrame>
        <p:nvGraphicFramePr>
          <p:cNvPr id="7" name="Content Placeholder 1">
            <a:extLst>
              <a:ext uri="{FF2B5EF4-FFF2-40B4-BE49-F238E27FC236}">
                <a16:creationId xmlns:a16="http://schemas.microsoft.com/office/drawing/2014/main" id="{A1276E92-CEEC-6792-9CDA-B264FAE2320F}"/>
              </a:ext>
            </a:extLst>
          </p:cNvPr>
          <p:cNvGraphicFramePr>
            <a:graphicFrameLocks noGrp="1"/>
          </p:cNvGraphicFramePr>
          <p:nvPr>
            <p:ph idx="1"/>
            <p:extLst>
              <p:ext uri="{D42A27DB-BD31-4B8C-83A1-F6EECF244321}">
                <p14:modId xmlns:p14="http://schemas.microsoft.com/office/powerpoint/2010/main" val="1203953754"/>
              </p:ext>
            </p:extLst>
          </p:nvPr>
        </p:nvGraphicFramePr>
        <p:xfrm>
          <a:off x="304800" y="1873374"/>
          <a:ext cx="8610600" cy="3155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a:bodyPr>
          <a:lstStyle/>
          <a:p>
            <a:pPr>
              <a:spcAft>
                <a:spcPts val="600"/>
              </a:spcAft>
            </a:pPr>
            <a:fld id="{10D422B8-5F57-4064-9B65-BEFB5E7C538B}" type="slidenum">
              <a:rPr lang="en-US" smtClean="0"/>
              <a:pPr>
                <a:spcAft>
                  <a:spcPts val="600"/>
                </a:spcAft>
              </a:pPr>
              <a:t>21</a:t>
            </a:fld>
            <a:endParaRPr lang="en-US"/>
          </a:p>
        </p:txBody>
      </p:sp>
    </p:spTree>
    <p:extLst>
      <p:ext uri="{BB962C8B-B14F-4D97-AF65-F5344CB8AC3E}">
        <p14:creationId xmlns:p14="http://schemas.microsoft.com/office/powerpoint/2010/main" val="252642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3261714" y="643467"/>
            <a:ext cx="5379365" cy="5054008"/>
          </a:xfrm>
        </p:spPr>
        <p:txBody>
          <a:bodyPr anchor="ctr">
            <a:normAutofit/>
          </a:bodyPr>
          <a:lstStyle/>
          <a:p>
            <a:r>
              <a:rPr lang="en-US" sz="5700">
                <a:solidFill>
                  <a:schemeClr val="tx2"/>
                </a:solidFill>
              </a:rPr>
              <a:t>Adjournment </a:t>
            </a:r>
          </a:p>
        </p:txBody>
      </p:sp>
      <p:cxnSp>
        <p:nvCxnSpPr>
          <p:cNvPr id="12" name="Straight Connector 11">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336792"/>
            <a:ext cx="9141619"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solidFill>
                  <a:schemeClr val="tx1"/>
                </a:solidFill>
              </a:rPr>
              <a:pPr>
                <a:spcAft>
                  <a:spcPts val="600"/>
                </a:spcAft>
              </a:pPr>
              <a:t>22</a:t>
            </a:fld>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0" y="634946"/>
            <a:ext cx="4776107" cy="1450757"/>
          </a:xfrm>
        </p:spPr>
        <p:txBody>
          <a:bodyPr>
            <a:normAutofit/>
          </a:bodyPr>
          <a:lstStyle/>
          <a:p>
            <a:r>
              <a:rPr lang="en-US" dirty="0"/>
              <a:t>Agenda</a:t>
            </a:r>
          </a:p>
        </p:txBody>
      </p:sp>
      <p:pic>
        <p:nvPicPr>
          <p:cNvPr id="6" name="Picture 5" descr="The calendar on a table stacked on top of notebooks">
            <a:extLst>
              <a:ext uri="{FF2B5EF4-FFF2-40B4-BE49-F238E27FC236}">
                <a16:creationId xmlns:a16="http://schemas.microsoft.com/office/drawing/2014/main" id="{858E0932-120B-27A7-6FA1-F4505E9FB850}"/>
              </a:ext>
            </a:extLst>
          </p:cNvPr>
          <p:cNvPicPr>
            <a:picLocks noChangeAspect="1"/>
          </p:cNvPicPr>
          <p:nvPr/>
        </p:nvPicPr>
        <p:blipFill rotWithShape="1">
          <a:blip r:embed="rId3"/>
          <a:srcRect l="40880" r="25205" b="1"/>
          <a:stretch/>
        </p:blipFill>
        <p:spPr>
          <a:xfrm>
            <a:off x="20" y="-12128"/>
            <a:ext cx="3490702"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86200" y="2198913"/>
            <a:ext cx="4776107" cy="4135401"/>
          </a:xfrm>
        </p:spPr>
        <p:txBody>
          <a:bodyPr>
            <a:normAutofit fontScale="92500" lnSpcReduction="10000"/>
          </a:bodyPr>
          <a:lstStyle/>
          <a:p>
            <a:endParaRPr lang="en-US" sz="1700" dirty="0"/>
          </a:p>
          <a:p>
            <a:pPr lvl="0"/>
            <a:r>
              <a:rPr lang="en-US" sz="2400" dirty="0"/>
              <a:t>Roll Call</a:t>
            </a:r>
          </a:p>
          <a:p>
            <a:pPr lvl="0"/>
            <a:r>
              <a:rPr lang="en-US" sz="2400" dirty="0"/>
              <a:t>Anti-Trust Preamble Reminder</a:t>
            </a:r>
          </a:p>
          <a:p>
            <a:pPr lvl="0"/>
            <a:r>
              <a:rPr lang="en-US" sz="2400" dirty="0"/>
              <a:t>Approval of Minutes</a:t>
            </a:r>
          </a:p>
          <a:p>
            <a:pPr lvl="0"/>
            <a:r>
              <a:rPr lang="en-US" sz="2400" dirty="0"/>
              <a:t>Committee Reports</a:t>
            </a:r>
          </a:p>
          <a:p>
            <a:pPr lvl="0"/>
            <a:r>
              <a:rPr lang="en-US" sz="2400" dirty="0"/>
              <a:t>Executive Director’s Report</a:t>
            </a:r>
          </a:p>
          <a:p>
            <a:pPr lvl="0"/>
            <a:r>
              <a:rPr lang="en-US" sz="2400" dirty="0"/>
              <a:t>2025 Budget</a:t>
            </a:r>
          </a:p>
          <a:p>
            <a:pPr lvl="0"/>
            <a:r>
              <a:rPr lang="en-US" sz="2400" dirty="0"/>
              <a:t>Other Business </a:t>
            </a:r>
          </a:p>
          <a:p>
            <a:pPr lvl="0"/>
            <a:r>
              <a:rPr lang="en-US" sz="2400" dirty="0"/>
              <a:t>Adjournment</a:t>
            </a:r>
          </a:p>
          <a:p>
            <a:pPr marL="0" indent="0">
              <a:buNone/>
            </a:pPr>
            <a:endParaRPr lang="en-US" sz="1700" dirty="0"/>
          </a:p>
          <a:p>
            <a:endParaRPr lang="en-US" sz="1700" dirty="0"/>
          </a:p>
          <a:p>
            <a:endParaRPr lang="en-US" sz="1700" dirty="0"/>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a:solidFill>
                  <a:schemeClr val="tx1">
                    <a:lumMod val="75000"/>
                    <a:lumOff val="25000"/>
                  </a:schemeClr>
                </a:solidFill>
              </a:rPr>
              <a:pPr>
                <a:spcAft>
                  <a:spcPts val="600"/>
                </a:spcAft>
              </a:pPr>
              <a:t>3</a:t>
            </a:fld>
            <a:endParaRPr lang="en-US">
              <a:solidFill>
                <a:schemeClr val="tx1">
                  <a:lumMod val="75000"/>
                  <a:lumOff val="25000"/>
                </a:schemeClr>
              </a:solidFill>
            </a:endParaRPr>
          </a:p>
        </p:txBody>
      </p:sp>
    </p:spTree>
    <p:extLst>
      <p:ext uri="{BB962C8B-B14F-4D97-AF65-F5344CB8AC3E}">
        <p14:creationId xmlns:p14="http://schemas.microsoft.com/office/powerpoint/2010/main" val="11892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People raising hands">
            <a:extLst>
              <a:ext uri="{FF2B5EF4-FFF2-40B4-BE49-F238E27FC236}">
                <a16:creationId xmlns:a16="http://schemas.microsoft.com/office/drawing/2014/main" id="{7F05D80D-0C20-433E-9117-EB0A5C169D59}"/>
              </a:ext>
            </a:extLst>
          </p:cNvPr>
          <p:cNvPicPr>
            <a:picLocks noGrp="1" noChangeAspect="1"/>
          </p:cNvPicPr>
          <p:nvPr>
            <p:ph idx="1"/>
          </p:nvPr>
        </p:nvPicPr>
        <p:blipFill rotWithShape="1">
          <a:blip r:embed="rId3" cstate="print">
            <a:alphaModFix amt="35000"/>
            <a:extLst>
              <a:ext uri="{28A0092B-C50C-407E-A947-70E740481C1C}">
                <a14:useLocalDpi xmlns:a14="http://schemas.microsoft.com/office/drawing/2010/main" val="0"/>
              </a:ext>
            </a:extLst>
          </a:blip>
          <a:srcRect l="4223" r="7111"/>
          <a:stretch/>
        </p:blipFill>
        <p:spPr>
          <a:xfrm>
            <a:off x="20" y="10"/>
            <a:ext cx="9143980" cy="6857990"/>
          </a:xfrm>
          <a:prstGeom prst="rect">
            <a:avLst/>
          </a:prstGeom>
        </p:spPr>
      </p:pic>
      <p:sp>
        <p:nvSpPr>
          <p:cNvPr id="2" name="Title 1">
            <a:extLst>
              <a:ext uri="{FF2B5EF4-FFF2-40B4-BE49-F238E27FC236}">
                <a16:creationId xmlns:a16="http://schemas.microsoft.com/office/drawing/2014/main" id="{C41B4D22-6D68-2499-062A-785E56DE0613}"/>
              </a:ext>
            </a:extLst>
          </p:cNvPr>
          <p:cNvSpPr>
            <a:spLocks noGrp="1"/>
          </p:cNvSpPr>
          <p:nvPr>
            <p:ph type="title"/>
          </p:nvPr>
        </p:nvSpPr>
        <p:spPr>
          <a:xfrm>
            <a:off x="3048000" y="758952"/>
            <a:ext cx="3886200" cy="3566160"/>
          </a:xfrm>
        </p:spPr>
        <p:txBody>
          <a:bodyPr vert="horz" lIns="91440" tIns="45720" rIns="91440" bIns="45720" rtlCol="0" anchor="b">
            <a:normAutofit/>
          </a:bodyPr>
          <a:lstStyle/>
          <a:p>
            <a:r>
              <a:rPr lang="en-US" sz="8000" dirty="0"/>
              <a:t>Call to Order</a:t>
            </a:r>
          </a:p>
        </p:txBody>
      </p:sp>
      <p:sp>
        <p:nvSpPr>
          <p:cNvPr id="4" name="Text Placeholder 3">
            <a:extLst>
              <a:ext uri="{FF2B5EF4-FFF2-40B4-BE49-F238E27FC236}">
                <a16:creationId xmlns:a16="http://schemas.microsoft.com/office/drawing/2014/main" id="{1DBE9E52-25C4-0DBA-C2BC-91E6AA1A0470}"/>
              </a:ext>
            </a:extLst>
          </p:cNvPr>
          <p:cNvSpPr>
            <a:spLocks noGrp="1"/>
          </p:cNvSpPr>
          <p:nvPr>
            <p:ph type="body" sz="half" idx="2"/>
          </p:nvPr>
        </p:nvSpPr>
        <p:spPr>
          <a:xfrm>
            <a:off x="3048000" y="4455620"/>
            <a:ext cx="5320838" cy="1143000"/>
          </a:xfrm>
        </p:spPr>
        <p:txBody>
          <a:bodyPr vert="horz" lIns="91440" tIns="45720" rIns="91440" bIns="45720" rtlCol="0">
            <a:normAutofit/>
          </a:bodyPr>
          <a:lstStyle/>
          <a:p>
            <a:r>
              <a:rPr lang="en-US" sz="2400" b="1" cap="all" spc="200" dirty="0">
                <a:latin typeface="+mj-lt"/>
              </a:rPr>
              <a:t>Roll Call	</a:t>
            </a:r>
          </a:p>
        </p:txBody>
      </p:sp>
      <p:cxnSp>
        <p:nvCxnSpPr>
          <p:cNvPr id="18" name="Straight Connector 1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610EB0F7-0E74-2381-349D-C8CC178719DF}"/>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914400">
              <a:spcAft>
                <a:spcPts val="600"/>
              </a:spcAft>
            </a:pPr>
            <a:fld id="{10D422B8-5F57-4064-9B65-BEFB5E7C538B}" type="slidenum">
              <a:rPr lang="en-US" sz="900">
                <a:solidFill>
                  <a:srgbClr val="FFFFFF"/>
                </a:solidFill>
              </a:rPr>
              <a:pPr defTabSz="914400">
                <a:spcAft>
                  <a:spcPts val="600"/>
                </a:spcAft>
              </a:pPr>
              <a:t>4</a:t>
            </a:fld>
            <a:endParaRPr lang="en-US" sz="900">
              <a:solidFill>
                <a:srgbClr val="FFFFFF"/>
              </a:solidFill>
            </a:endParaRPr>
          </a:p>
        </p:txBody>
      </p:sp>
    </p:spTree>
    <p:extLst>
      <p:ext uri="{BB962C8B-B14F-4D97-AF65-F5344CB8AC3E}">
        <p14:creationId xmlns:p14="http://schemas.microsoft.com/office/powerpoint/2010/main" val="14814196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25872" y="1111753"/>
            <a:ext cx="2790265" cy="4634494"/>
          </a:xfrm>
          <a:ln w="25400" cap="sq">
            <a:noFill/>
            <a:miter lim="800000"/>
          </a:ln>
        </p:spPr>
        <p:txBody>
          <a:bodyPr anchor="ctr">
            <a:normAutofit/>
          </a:bodyPr>
          <a:lstStyle/>
          <a:p>
            <a:pPr algn="ctr"/>
            <a:r>
              <a:rPr lang="en-US" sz="4000" b="1" dirty="0">
                <a:solidFill>
                  <a:srgbClr val="FFFFFF"/>
                </a:solidFill>
              </a:rPr>
              <a:t>Approval of Minutes</a:t>
            </a:r>
          </a:p>
        </p:txBody>
      </p:sp>
      <p:sp>
        <p:nvSpPr>
          <p:cNvPr id="32" name="Rectangle 31">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p:cNvSpPr>
            <a:spLocks noGrp="1"/>
          </p:cNvSpPr>
          <p:nvPr>
            <p:ph idx="1"/>
          </p:nvPr>
        </p:nvSpPr>
        <p:spPr>
          <a:xfrm>
            <a:off x="4724400" y="196596"/>
            <a:ext cx="4267200" cy="6099683"/>
          </a:xfrm>
        </p:spPr>
        <p:txBody>
          <a:bodyPr anchor="ctr">
            <a:normAutofit/>
          </a:bodyPr>
          <a:lstStyle/>
          <a:p>
            <a:pPr marL="55778" indent="-55778" defTabSz="557784">
              <a:spcBef>
                <a:spcPts val="732"/>
              </a:spcBef>
              <a:spcAft>
                <a:spcPts val="122"/>
              </a:spcAft>
            </a:pPr>
            <a:r>
              <a:rPr lang="en-US" sz="2400" kern="1200" dirty="0">
                <a:solidFill>
                  <a:schemeClr val="tx1">
                    <a:lumMod val="85000"/>
                    <a:lumOff val="15000"/>
                  </a:schemeClr>
                </a:solidFill>
                <a:latin typeface="+mn-lt"/>
                <a:ea typeface="+mn-ea"/>
                <a:cs typeface="+mn-cs"/>
              </a:rPr>
              <a:t>Anti-Trust Preamble</a:t>
            </a:r>
            <a:r>
              <a:rPr lang="en-US" sz="2400" dirty="0">
                <a:solidFill>
                  <a:schemeClr val="tx1">
                    <a:lumMod val="85000"/>
                    <a:lumOff val="15000"/>
                  </a:schemeClr>
                </a:solidFill>
              </a:rPr>
              <a:t> p.4</a:t>
            </a:r>
            <a:endParaRPr lang="en-US" sz="2400" kern="1200" dirty="0">
              <a:solidFill>
                <a:schemeClr val="tx1">
                  <a:lumMod val="85000"/>
                  <a:lumOff val="15000"/>
                </a:schemeClr>
              </a:solidFill>
              <a:latin typeface="+mn-lt"/>
              <a:ea typeface="+mn-ea"/>
              <a:cs typeface="+mn-cs"/>
            </a:endParaRPr>
          </a:p>
          <a:p>
            <a:pPr marL="55778" indent="-55778" defTabSz="557784">
              <a:spcBef>
                <a:spcPts val="732"/>
              </a:spcBef>
              <a:spcAft>
                <a:spcPts val="122"/>
              </a:spcAft>
            </a:pPr>
            <a:endParaRPr lang="en-US" sz="2400" kern="1200" dirty="0">
              <a:solidFill>
                <a:schemeClr val="tx1">
                  <a:lumMod val="85000"/>
                  <a:lumOff val="15000"/>
                </a:schemeClr>
              </a:solidFill>
              <a:latin typeface="+mn-lt"/>
              <a:ea typeface="+mn-ea"/>
              <a:cs typeface="+mn-cs"/>
            </a:endParaRPr>
          </a:p>
          <a:p>
            <a:pPr marL="55778" indent="-55778" defTabSz="557784">
              <a:spcBef>
                <a:spcPts val="732"/>
              </a:spcBef>
              <a:spcAft>
                <a:spcPts val="122"/>
              </a:spcAft>
            </a:pPr>
            <a:r>
              <a:rPr lang="en-US" sz="2400" kern="1200" dirty="0">
                <a:solidFill>
                  <a:schemeClr val="tx1">
                    <a:lumMod val="85000"/>
                    <a:lumOff val="15000"/>
                  </a:schemeClr>
                </a:solidFill>
                <a:latin typeface="+mn-lt"/>
                <a:ea typeface="+mn-ea"/>
                <a:cs typeface="+mn-cs"/>
              </a:rPr>
              <a:t>Prior Meeting Minutes p.5</a:t>
            </a:r>
          </a:p>
          <a:p>
            <a:pPr marL="417149" lvl="2" indent="-111557" defTabSz="557784">
              <a:spcBef>
                <a:spcPts val="122"/>
              </a:spcBef>
              <a:spcAft>
                <a:spcPts val="244"/>
              </a:spcAft>
            </a:pPr>
            <a:endParaRPr lang="en-US" sz="2400" kern="1200" dirty="0">
              <a:solidFill>
                <a:schemeClr val="tx1">
                  <a:lumMod val="85000"/>
                  <a:lumOff val="15000"/>
                </a:schemeClr>
              </a:solidFill>
              <a:latin typeface="+mn-lt"/>
              <a:ea typeface="+mn-ea"/>
              <a:cs typeface="+mn-cs"/>
            </a:endParaRPr>
          </a:p>
          <a:p>
            <a:pPr marL="417149" lvl="2" indent="-111557" defTabSz="557784">
              <a:spcBef>
                <a:spcPts val="122"/>
              </a:spcBef>
              <a:spcAft>
                <a:spcPts val="244"/>
              </a:spcAft>
            </a:pPr>
            <a:r>
              <a:rPr lang="en-US" sz="2400" kern="1200" dirty="0">
                <a:solidFill>
                  <a:schemeClr val="tx1">
                    <a:lumMod val="85000"/>
                    <a:lumOff val="15000"/>
                  </a:schemeClr>
                </a:solidFill>
                <a:latin typeface="+mn-lt"/>
                <a:ea typeface="+mn-ea"/>
                <a:cs typeface="+mn-cs"/>
              </a:rPr>
              <a:t>Governing Committee Meeting</a:t>
            </a:r>
          </a:p>
          <a:p>
            <a:pPr marL="417149" lvl="2" indent="-111557" defTabSz="557784">
              <a:spcBef>
                <a:spcPts val="122"/>
              </a:spcBef>
              <a:spcAft>
                <a:spcPts val="244"/>
              </a:spcAft>
            </a:pPr>
            <a:r>
              <a:rPr lang="en-US" sz="2400" kern="1200" dirty="0">
                <a:solidFill>
                  <a:schemeClr val="tx1">
                    <a:lumMod val="85000"/>
                    <a:lumOff val="15000"/>
                  </a:schemeClr>
                </a:solidFill>
                <a:latin typeface="+mn-lt"/>
                <a:ea typeface="+mn-ea"/>
                <a:cs typeface="+mn-cs"/>
              </a:rPr>
              <a:t>Equity &amp; Reinsurance Committee</a:t>
            </a:r>
            <a:endParaRPr lang="en-US" sz="2400" b="1" kern="1200" dirty="0">
              <a:solidFill>
                <a:schemeClr val="tx1">
                  <a:lumMod val="85000"/>
                  <a:lumOff val="15000"/>
                </a:schemeClr>
              </a:solidFill>
              <a:latin typeface="+mn-lt"/>
              <a:ea typeface="+mn-ea"/>
              <a:cs typeface="+mn-cs"/>
            </a:endParaRPr>
          </a:p>
          <a:p>
            <a:pPr marL="417149" lvl="2" indent="-111557" defTabSz="557784">
              <a:spcBef>
                <a:spcPts val="122"/>
              </a:spcBef>
              <a:spcAft>
                <a:spcPts val="244"/>
              </a:spcAft>
            </a:pPr>
            <a:r>
              <a:rPr lang="en-US" sz="2400" kern="1200" dirty="0">
                <a:solidFill>
                  <a:schemeClr val="tx1">
                    <a:lumMod val="85000"/>
                    <a:lumOff val="15000"/>
                  </a:schemeClr>
                </a:solidFill>
                <a:latin typeface="+mn-lt"/>
                <a:ea typeface="+mn-ea"/>
                <a:cs typeface="+mn-cs"/>
              </a:rPr>
              <a:t>Finance &amp; Investment Committee</a:t>
            </a:r>
          </a:p>
          <a:p>
            <a:pPr marL="417149" lvl="2" indent="-111557" defTabSz="557784">
              <a:spcBef>
                <a:spcPts val="122"/>
              </a:spcBef>
              <a:spcAft>
                <a:spcPts val="244"/>
              </a:spcAft>
            </a:pPr>
            <a:r>
              <a:rPr lang="en-US" sz="2400" dirty="0">
                <a:solidFill>
                  <a:schemeClr val="tx1">
                    <a:lumMod val="85000"/>
                    <a:lumOff val="15000"/>
                  </a:schemeClr>
                </a:solidFill>
              </a:rPr>
              <a:t>Claims Committee</a:t>
            </a:r>
          </a:p>
          <a:p>
            <a:pPr marL="417149" lvl="2" indent="-111557" defTabSz="557784">
              <a:spcBef>
                <a:spcPts val="122"/>
              </a:spcBef>
              <a:spcAft>
                <a:spcPts val="244"/>
              </a:spcAft>
            </a:pPr>
            <a:r>
              <a:rPr lang="en-US" sz="2400" kern="1200" dirty="0">
                <a:solidFill>
                  <a:schemeClr val="tx1">
                    <a:lumMod val="85000"/>
                    <a:lumOff val="15000"/>
                  </a:schemeClr>
                </a:solidFill>
                <a:latin typeface="+mn-lt"/>
                <a:ea typeface="+mn-ea"/>
                <a:cs typeface="+mn-cs"/>
              </a:rPr>
              <a:t>Underwriting Committee </a:t>
            </a:r>
          </a:p>
          <a:p>
            <a:pPr marL="417149" lvl="2" indent="-111557" defTabSz="557784">
              <a:spcBef>
                <a:spcPts val="122"/>
              </a:spcBef>
              <a:spcAft>
                <a:spcPts val="244"/>
              </a:spcAft>
            </a:pPr>
            <a:endParaRPr lang="en-US" sz="2400" kern="1200" dirty="0">
              <a:solidFill>
                <a:schemeClr val="tx1">
                  <a:lumMod val="85000"/>
                  <a:lumOff val="15000"/>
                </a:schemeClr>
              </a:solidFill>
              <a:latin typeface="+mn-lt"/>
              <a:ea typeface="+mn-ea"/>
              <a:cs typeface="+mn-cs"/>
            </a:endParaRPr>
          </a:p>
        </p:txBody>
      </p:sp>
      <p:sp>
        <p:nvSpPr>
          <p:cNvPr id="3" name="Slide Number Placeholder 2"/>
          <p:cNvSpPr>
            <a:spLocks noGrp="1"/>
          </p:cNvSpPr>
          <p:nvPr>
            <p:ph type="sldNum" sz="quarter" idx="12"/>
          </p:nvPr>
        </p:nvSpPr>
        <p:spPr>
          <a:xfrm>
            <a:off x="8042115" y="6296279"/>
            <a:ext cx="473235" cy="365125"/>
          </a:xfrm>
        </p:spPr>
        <p:txBody>
          <a:bodyPr>
            <a:normAutofit/>
          </a:bodyPr>
          <a:lstStyle/>
          <a:p>
            <a:pPr algn="l" defTabSz="278892">
              <a:spcAft>
                <a:spcPts val="366"/>
              </a:spcAft>
            </a:pPr>
            <a:fld id="{10D422B8-5F57-4064-9B65-BEFB5E7C538B}" type="slidenum">
              <a:rPr lang="en-US" sz="900" kern="1200">
                <a:solidFill>
                  <a:schemeClr val="tx1">
                    <a:lumMod val="65000"/>
                    <a:lumOff val="35000"/>
                  </a:schemeClr>
                </a:solidFill>
                <a:latin typeface="+mn-lt"/>
                <a:ea typeface="+mn-ea"/>
                <a:cs typeface="+mn-cs"/>
              </a:rPr>
              <a:pPr algn="l" defTabSz="278892">
                <a:spcAft>
                  <a:spcPts val="366"/>
                </a:spcAft>
              </a:pPr>
              <a:t>5</a:t>
            </a:fld>
            <a:endParaRPr lang="en-US" sz="900">
              <a:solidFill>
                <a:schemeClr val="tx1">
                  <a:lumMod val="65000"/>
                  <a:lumOff val="3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Picture 6" descr="Calculator, pen, compass, money and a paper with graphs printed on it">
            <a:extLst>
              <a:ext uri="{FF2B5EF4-FFF2-40B4-BE49-F238E27FC236}">
                <a16:creationId xmlns:a16="http://schemas.microsoft.com/office/drawing/2014/main" id="{721E62E7-6A32-0439-62B8-104935F688F8}"/>
              </a:ext>
            </a:extLst>
          </p:cNvPr>
          <p:cNvPicPr>
            <a:picLocks noChangeAspect="1"/>
          </p:cNvPicPr>
          <p:nvPr/>
        </p:nvPicPr>
        <p:blipFill rotWithShape="1">
          <a:blip r:embed="rId3">
            <a:alphaModFix amt="35000"/>
          </a:blip>
          <a:srcRect l="11944" r="7721" b="-1"/>
          <a:stretch/>
        </p:blipFill>
        <p:spPr>
          <a:xfrm>
            <a:off x="20" y="10"/>
            <a:ext cx="9143980" cy="6857990"/>
          </a:xfrm>
          <a:prstGeom prst="rect">
            <a:avLst/>
          </a:prstGeom>
        </p:spPr>
      </p:pic>
      <p:sp>
        <p:nvSpPr>
          <p:cNvPr id="5" name="Title 4"/>
          <p:cNvSpPr>
            <a:spLocks noGrp="1"/>
          </p:cNvSpPr>
          <p:nvPr>
            <p:ph type="ctrTitle"/>
          </p:nvPr>
        </p:nvSpPr>
        <p:spPr>
          <a:xfrm>
            <a:off x="822960" y="758952"/>
            <a:ext cx="7543800" cy="3566160"/>
          </a:xfrm>
        </p:spPr>
        <p:txBody>
          <a:bodyPr>
            <a:normAutofit/>
          </a:bodyPr>
          <a:lstStyle/>
          <a:p>
            <a:r>
              <a:rPr lang="en-US" dirty="0">
                <a:solidFill>
                  <a:srgbClr val="FFFFFF"/>
                </a:solidFill>
              </a:rPr>
              <a:t>Committee Reports</a:t>
            </a:r>
          </a:p>
        </p:txBody>
      </p:sp>
      <p:cxnSp>
        <p:nvCxnSpPr>
          <p:cNvPr id="11" name="Straight Connector 10">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10D422B8-5F57-4064-9B65-BEFB5E7C538B}" type="slidenum">
              <a:rPr lang="en-US" sz="900"/>
              <a:pPr>
                <a:spcAft>
                  <a:spcPts val="600"/>
                </a:spcAft>
              </a:pPr>
              <a:t>6</a:t>
            </a:fld>
            <a:endParaRPr lang="en-US" sz="900"/>
          </a:p>
        </p:txBody>
      </p:sp>
    </p:spTree>
    <p:extLst>
      <p:ext uri="{BB962C8B-B14F-4D97-AF65-F5344CB8AC3E}">
        <p14:creationId xmlns:p14="http://schemas.microsoft.com/office/powerpoint/2010/main" val="34731021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425872" y="1111753"/>
            <a:ext cx="2790265" cy="4634494"/>
          </a:xfrm>
          <a:ln w="25400" cap="sq">
            <a:noFill/>
            <a:miter lim="800000"/>
          </a:ln>
        </p:spPr>
        <p:txBody>
          <a:bodyPr anchor="ctr">
            <a:normAutofit/>
          </a:bodyPr>
          <a:lstStyle/>
          <a:p>
            <a:pPr algn="ctr"/>
            <a:r>
              <a:rPr lang="en-US" sz="2800">
                <a:solidFill>
                  <a:srgbClr val="FFFFFF"/>
                </a:solidFill>
              </a:rPr>
              <a:t>Claims Audit</a:t>
            </a:r>
          </a:p>
        </p:txBody>
      </p:sp>
      <p:sp>
        <p:nvSpPr>
          <p:cNvPr id="19" name="Rectangle 14">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724400" y="1111753"/>
            <a:ext cx="3996301" cy="4628275"/>
          </a:xfrm>
        </p:spPr>
        <p:txBody>
          <a:bodyPr anchor="ctr">
            <a:normAutofit/>
          </a:bodyPr>
          <a:lstStyle/>
          <a:p>
            <a:pPr marL="0" indent="0">
              <a:buNone/>
            </a:pPr>
            <a:r>
              <a:rPr lang="en-US" sz="1900" b="1" dirty="0">
                <a:solidFill>
                  <a:schemeClr val="tx1">
                    <a:lumMod val="85000"/>
                    <a:lumOff val="15000"/>
                  </a:schemeClr>
                </a:solidFill>
              </a:rPr>
              <a:t>Kentucky Claims Committee:</a:t>
            </a:r>
            <a:br>
              <a:rPr lang="en-US" sz="1900" b="1" dirty="0">
                <a:solidFill>
                  <a:schemeClr val="tx1">
                    <a:lumMod val="85000"/>
                    <a:lumOff val="15000"/>
                  </a:schemeClr>
                </a:solidFill>
              </a:rPr>
            </a:br>
            <a:br>
              <a:rPr lang="en-US" sz="1900" b="1" dirty="0">
                <a:solidFill>
                  <a:schemeClr val="tx1">
                    <a:lumMod val="85000"/>
                    <a:lumOff val="15000"/>
                  </a:schemeClr>
                </a:solidFill>
              </a:rPr>
            </a:br>
            <a:r>
              <a:rPr lang="en-US" sz="1900" dirty="0">
                <a:solidFill>
                  <a:schemeClr val="tx1">
                    <a:lumMod val="85000"/>
                    <a:lumOff val="15000"/>
                  </a:schemeClr>
                </a:solidFill>
              </a:rPr>
              <a:t>Stacie Darnell - Kentucky National </a:t>
            </a:r>
          </a:p>
          <a:p>
            <a:pPr marL="0" indent="0">
              <a:buNone/>
            </a:pPr>
            <a:r>
              <a:rPr lang="en-US" sz="1900" dirty="0">
                <a:solidFill>
                  <a:schemeClr val="tx1">
                    <a:lumMod val="85000"/>
                    <a:lumOff val="15000"/>
                  </a:schemeClr>
                </a:solidFill>
              </a:rPr>
              <a:t>Henry Goins - Kentucky Farm Bureau</a:t>
            </a:r>
            <a:br>
              <a:rPr lang="en-US" sz="1900" dirty="0">
                <a:solidFill>
                  <a:schemeClr val="tx1">
                    <a:lumMod val="85000"/>
                    <a:lumOff val="15000"/>
                  </a:schemeClr>
                </a:solidFill>
              </a:rPr>
            </a:br>
            <a:br>
              <a:rPr lang="en-US" sz="1900" dirty="0">
                <a:solidFill>
                  <a:schemeClr val="tx1">
                    <a:lumMod val="85000"/>
                    <a:lumOff val="15000"/>
                  </a:schemeClr>
                </a:solidFill>
              </a:rPr>
            </a:br>
            <a:r>
              <a:rPr lang="en-US" sz="1900" dirty="0">
                <a:solidFill>
                  <a:schemeClr val="tx1">
                    <a:lumMod val="85000"/>
                    <a:lumOff val="15000"/>
                  </a:schemeClr>
                </a:solidFill>
              </a:rPr>
              <a:t>Dan Pendleton - Kentucky Farm Bureau</a:t>
            </a:r>
            <a:br>
              <a:rPr lang="en-US" sz="1900" dirty="0">
                <a:solidFill>
                  <a:schemeClr val="tx1">
                    <a:lumMod val="85000"/>
                    <a:lumOff val="15000"/>
                  </a:schemeClr>
                </a:solidFill>
              </a:rPr>
            </a:br>
            <a:br>
              <a:rPr lang="en-US" sz="1900" dirty="0">
                <a:solidFill>
                  <a:schemeClr val="tx1">
                    <a:lumMod val="85000"/>
                    <a:lumOff val="15000"/>
                  </a:schemeClr>
                </a:solidFill>
              </a:rPr>
            </a:br>
            <a:r>
              <a:rPr lang="en-US" sz="1900" dirty="0">
                <a:solidFill>
                  <a:schemeClr val="tx1">
                    <a:lumMod val="85000"/>
                    <a:lumOff val="15000"/>
                  </a:schemeClr>
                </a:solidFill>
              </a:rPr>
              <a:t>Andy Lewis - State Farm </a:t>
            </a:r>
          </a:p>
          <a:p>
            <a:pPr marL="0" indent="0">
              <a:buNone/>
            </a:pPr>
            <a:r>
              <a:rPr lang="en-US" sz="1900" dirty="0">
                <a:solidFill>
                  <a:schemeClr val="tx1">
                    <a:lumMod val="85000"/>
                    <a:lumOff val="15000"/>
                  </a:schemeClr>
                </a:solidFill>
              </a:rPr>
              <a:t>Wesley Savage – State Farm</a:t>
            </a:r>
            <a:br>
              <a:rPr lang="en-US" sz="1900" dirty="0">
                <a:solidFill>
                  <a:schemeClr val="tx1">
                    <a:lumMod val="85000"/>
                    <a:lumOff val="15000"/>
                  </a:schemeClr>
                </a:solidFill>
              </a:rPr>
            </a:br>
            <a:br>
              <a:rPr lang="en-US" sz="1900" dirty="0">
                <a:solidFill>
                  <a:schemeClr val="tx1">
                    <a:lumMod val="85000"/>
                    <a:lumOff val="15000"/>
                  </a:schemeClr>
                </a:solidFill>
              </a:rPr>
            </a:br>
            <a:br>
              <a:rPr lang="en-US" sz="1900" dirty="0">
                <a:solidFill>
                  <a:schemeClr val="tx1">
                    <a:lumMod val="85000"/>
                    <a:lumOff val="15000"/>
                  </a:schemeClr>
                </a:solidFill>
              </a:rPr>
            </a:br>
            <a:r>
              <a:rPr lang="en-US" sz="1900" b="1" dirty="0">
                <a:solidFill>
                  <a:schemeClr val="tx1">
                    <a:lumMod val="85000"/>
                    <a:lumOff val="15000"/>
                  </a:schemeClr>
                </a:solidFill>
              </a:rPr>
              <a:t>Claims Committee Meetings:</a:t>
            </a:r>
          </a:p>
          <a:p>
            <a:pPr marL="0" indent="0">
              <a:buNone/>
            </a:pPr>
            <a:r>
              <a:rPr lang="en-US" sz="1900" dirty="0">
                <a:solidFill>
                  <a:schemeClr val="tx1">
                    <a:lumMod val="85000"/>
                    <a:lumOff val="15000"/>
                  </a:schemeClr>
                </a:solidFill>
              </a:rPr>
              <a:t>August 6 &amp; 15, 2024</a:t>
            </a:r>
          </a:p>
        </p:txBody>
      </p:sp>
      <p:sp>
        <p:nvSpPr>
          <p:cNvPr id="3" name="Slide Number Placeholder 2"/>
          <p:cNvSpPr>
            <a:spLocks noGrp="1"/>
          </p:cNvSpPr>
          <p:nvPr>
            <p:ph type="sldNum" sz="quarter" idx="12"/>
          </p:nvPr>
        </p:nvSpPr>
        <p:spPr>
          <a:xfrm>
            <a:off x="8042115" y="6296279"/>
            <a:ext cx="473235" cy="365125"/>
          </a:xfrm>
        </p:spPr>
        <p:txBody>
          <a:bodyPr>
            <a:normAutofit/>
          </a:bodyPr>
          <a:lstStyle/>
          <a:p>
            <a:pPr algn="l">
              <a:spcAft>
                <a:spcPts val="600"/>
              </a:spcAft>
            </a:pPr>
            <a:fld id="{10D422B8-5F57-4064-9B65-BEFB5E7C538B}" type="slidenum">
              <a:rPr lang="en-US" sz="900">
                <a:solidFill>
                  <a:schemeClr val="tx1">
                    <a:lumMod val="65000"/>
                    <a:lumOff val="35000"/>
                  </a:schemeClr>
                </a:solidFill>
              </a:rPr>
              <a:pPr algn="l">
                <a:spcAft>
                  <a:spcPts val="600"/>
                </a:spcAft>
              </a:pPr>
              <a:t>7</a:t>
            </a:fld>
            <a:endParaRPr lang="en-US" sz="900">
              <a:solidFill>
                <a:schemeClr val="tx1">
                  <a:lumMod val="65000"/>
                  <a:lumOff val="35000"/>
                </a:schemeClr>
              </a:solidFill>
            </a:endParaRPr>
          </a:p>
        </p:txBody>
      </p:sp>
    </p:spTree>
    <p:extLst>
      <p:ext uri="{BB962C8B-B14F-4D97-AF65-F5344CB8AC3E}">
        <p14:creationId xmlns:p14="http://schemas.microsoft.com/office/powerpoint/2010/main" val="118548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425872" y="1111753"/>
            <a:ext cx="2790265" cy="4634494"/>
          </a:xfrm>
          <a:ln w="25400" cap="sq">
            <a:noFill/>
            <a:miter lim="800000"/>
          </a:ln>
        </p:spPr>
        <p:txBody>
          <a:bodyPr anchor="ctr">
            <a:normAutofit/>
          </a:bodyPr>
          <a:lstStyle/>
          <a:p>
            <a:pPr algn="ctr"/>
            <a:r>
              <a:rPr lang="en-US" sz="2800">
                <a:solidFill>
                  <a:srgbClr val="FFFFFF"/>
                </a:solidFill>
              </a:rPr>
              <a:t>Underwriting Audit</a:t>
            </a:r>
          </a:p>
        </p:txBody>
      </p:sp>
      <p:sp>
        <p:nvSpPr>
          <p:cNvPr id="15" name="Rectangle 14">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27654" y="1111753"/>
            <a:ext cx="3793047" cy="4628275"/>
          </a:xfrm>
        </p:spPr>
        <p:txBody>
          <a:bodyPr anchor="ctr">
            <a:normAutofit/>
          </a:bodyPr>
          <a:lstStyle/>
          <a:p>
            <a:pPr marL="0" indent="0">
              <a:buNone/>
            </a:pPr>
            <a:r>
              <a:rPr lang="en-US" b="1" dirty="0">
                <a:solidFill>
                  <a:schemeClr val="tx1">
                    <a:lumMod val="85000"/>
                    <a:lumOff val="15000"/>
                  </a:schemeClr>
                </a:solidFill>
              </a:rPr>
              <a:t>Kentucky Underwriting Committee:</a:t>
            </a:r>
            <a:br>
              <a:rPr lang="en-US" dirty="0">
                <a:solidFill>
                  <a:schemeClr val="tx1">
                    <a:lumMod val="85000"/>
                    <a:lumOff val="15000"/>
                  </a:schemeClr>
                </a:solidFill>
              </a:rPr>
            </a:br>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Andy Heim - Kentucky Farm Bureau</a:t>
            </a:r>
            <a:br>
              <a:rPr lang="en-US" dirty="0">
                <a:solidFill>
                  <a:schemeClr val="tx1">
                    <a:lumMod val="85000"/>
                    <a:lumOff val="15000"/>
                  </a:schemeClr>
                </a:solidFill>
              </a:rPr>
            </a:br>
            <a:br>
              <a:rPr lang="en-US" dirty="0">
                <a:solidFill>
                  <a:schemeClr val="tx1">
                    <a:lumMod val="85000"/>
                    <a:lumOff val="15000"/>
                  </a:schemeClr>
                </a:solidFill>
              </a:rPr>
            </a:br>
            <a:r>
              <a:rPr lang="en-US" dirty="0">
                <a:solidFill>
                  <a:schemeClr val="tx1">
                    <a:lumMod val="85000"/>
                    <a:lumOff val="15000"/>
                  </a:schemeClr>
                </a:solidFill>
              </a:rPr>
              <a:t>Dwayne Taylor - State Farm</a:t>
            </a:r>
          </a:p>
          <a:p>
            <a:pPr marL="0" indent="0">
              <a:buNone/>
            </a:pPr>
            <a:r>
              <a:rPr lang="en-US" dirty="0">
                <a:solidFill>
                  <a:schemeClr val="tx1">
                    <a:lumMod val="85000"/>
                    <a:lumOff val="15000"/>
                  </a:schemeClr>
                </a:solidFill>
              </a:rPr>
              <a:t>Anne Smits – Nationwide Insurance </a:t>
            </a:r>
            <a:br>
              <a:rPr lang="en-US" dirty="0">
                <a:solidFill>
                  <a:schemeClr val="tx1">
                    <a:lumMod val="85000"/>
                    <a:lumOff val="15000"/>
                  </a:schemeClr>
                </a:solidFill>
              </a:rPr>
            </a:br>
            <a:br>
              <a:rPr lang="en-US" dirty="0">
                <a:solidFill>
                  <a:schemeClr val="tx1">
                    <a:lumMod val="85000"/>
                    <a:lumOff val="15000"/>
                  </a:schemeClr>
                </a:solidFill>
              </a:rPr>
            </a:br>
            <a:endParaRPr lang="en-US" dirty="0">
              <a:solidFill>
                <a:schemeClr val="tx1">
                  <a:lumMod val="85000"/>
                  <a:lumOff val="15000"/>
                </a:schemeClr>
              </a:solidFill>
            </a:endParaRPr>
          </a:p>
          <a:p>
            <a:pPr marL="0" indent="0">
              <a:buNone/>
            </a:pPr>
            <a:r>
              <a:rPr lang="en-US" b="1" dirty="0">
                <a:solidFill>
                  <a:schemeClr val="tx1">
                    <a:lumMod val="85000"/>
                    <a:lumOff val="15000"/>
                  </a:schemeClr>
                </a:solidFill>
              </a:rPr>
              <a:t>Underwriting Committee Meetings:</a:t>
            </a:r>
          </a:p>
          <a:p>
            <a:pPr marL="0" indent="0">
              <a:buNone/>
            </a:pPr>
            <a:r>
              <a:rPr lang="en-US" dirty="0">
                <a:solidFill>
                  <a:schemeClr val="tx1">
                    <a:lumMod val="85000"/>
                    <a:lumOff val="15000"/>
                  </a:schemeClr>
                </a:solidFill>
              </a:rPr>
              <a:t>August 20 &amp; 29, 2024 </a:t>
            </a:r>
          </a:p>
        </p:txBody>
      </p:sp>
      <p:sp>
        <p:nvSpPr>
          <p:cNvPr id="3" name="Slide Number Placeholder 2"/>
          <p:cNvSpPr>
            <a:spLocks noGrp="1"/>
          </p:cNvSpPr>
          <p:nvPr>
            <p:ph type="sldNum" sz="quarter" idx="12"/>
          </p:nvPr>
        </p:nvSpPr>
        <p:spPr>
          <a:xfrm>
            <a:off x="8042115" y="6296279"/>
            <a:ext cx="473235" cy="365125"/>
          </a:xfrm>
        </p:spPr>
        <p:txBody>
          <a:bodyPr>
            <a:normAutofit/>
          </a:bodyPr>
          <a:lstStyle/>
          <a:p>
            <a:pPr algn="l">
              <a:spcAft>
                <a:spcPts val="600"/>
              </a:spcAft>
            </a:pPr>
            <a:fld id="{10D422B8-5F57-4064-9B65-BEFB5E7C538B}" type="slidenum">
              <a:rPr lang="en-US" sz="900">
                <a:solidFill>
                  <a:schemeClr val="tx1">
                    <a:lumMod val="65000"/>
                    <a:lumOff val="35000"/>
                  </a:schemeClr>
                </a:solidFill>
              </a:rPr>
              <a:pPr algn="l">
                <a:spcAft>
                  <a:spcPts val="600"/>
                </a:spcAft>
              </a:pPr>
              <a:t>8</a:t>
            </a:fld>
            <a:endParaRPr lang="en-US" sz="90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25872" y="1111753"/>
            <a:ext cx="2790265" cy="4634494"/>
          </a:xfrm>
          <a:ln w="25400" cap="sq">
            <a:noFill/>
            <a:miter lim="800000"/>
          </a:ln>
        </p:spPr>
        <p:txBody>
          <a:bodyPr anchor="ctr">
            <a:normAutofit/>
          </a:bodyPr>
          <a:lstStyle/>
          <a:p>
            <a:pPr algn="ctr"/>
            <a:r>
              <a:rPr lang="en-US" sz="3200" dirty="0">
                <a:solidFill>
                  <a:schemeClr val="bg1"/>
                </a:solidFill>
              </a:rPr>
              <a:t>Reinsurance and Equity </a:t>
            </a:r>
            <a:r>
              <a:rPr lang="en-US" sz="3200" dirty="0">
                <a:solidFill>
                  <a:srgbClr val="FFFFFF"/>
                </a:solidFill>
              </a:rPr>
              <a:t>Committee Meeting</a:t>
            </a:r>
            <a:br>
              <a:rPr lang="en-US" sz="3200" dirty="0">
                <a:solidFill>
                  <a:srgbClr val="FFFFFF"/>
                </a:solidFill>
              </a:rPr>
            </a:br>
            <a:br>
              <a:rPr lang="en-US" sz="3200" dirty="0">
                <a:solidFill>
                  <a:srgbClr val="FFFFFF"/>
                </a:solidFill>
              </a:rPr>
            </a:br>
            <a:r>
              <a:rPr lang="en-US" sz="3200" dirty="0">
                <a:solidFill>
                  <a:srgbClr val="FFFFFF"/>
                </a:solidFill>
              </a:rPr>
              <a:t>September 17, 2024</a:t>
            </a:r>
          </a:p>
        </p:txBody>
      </p:sp>
      <p:sp>
        <p:nvSpPr>
          <p:cNvPr id="13" name="Rectangle 1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81600" y="1111753"/>
            <a:ext cx="3333750" cy="4628275"/>
          </a:xfrm>
        </p:spPr>
        <p:txBody>
          <a:bodyPr anchor="ctr">
            <a:normAutofit/>
          </a:bodyPr>
          <a:lstStyle/>
          <a:p>
            <a:pPr>
              <a:buNone/>
            </a:pPr>
            <a:r>
              <a:rPr lang="en-US" dirty="0">
                <a:solidFill>
                  <a:schemeClr val="tx1">
                    <a:lumMod val="85000"/>
                    <a:lumOff val="15000"/>
                  </a:schemeClr>
                </a:solidFill>
              </a:rPr>
              <a:t> </a:t>
            </a:r>
            <a:r>
              <a:rPr lang="en-US" sz="2400" dirty="0">
                <a:solidFill>
                  <a:schemeClr val="tx1">
                    <a:lumMod val="85000"/>
                    <a:lumOff val="15000"/>
                  </a:schemeClr>
                </a:solidFill>
              </a:rPr>
              <a:t>Investment Committee Members</a:t>
            </a:r>
          </a:p>
          <a:p>
            <a:pPr marL="128016" lvl="1" indent="0">
              <a:buNone/>
            </a:pPr>
            <a:endParaRPr lang="en-US" dirty="0">
              <a:solidFill>
                <a:schemeClr val="tx1">
                  <a:lumMod val="85000"/>
                  <a:lumOff val="15000"/>
                </a:schemeClr>
              </a:solidFill>
            </a:endParaRPr>
          </a:p>
          <a:p>
            <a:pPr marL="128016" lvl="1" indent="0">
              <a:buNone/>
            </a:pPr>
            <a:r>
              <a:rPr lang="en-US" sz="2000" dirty="0">
                <a:solidFill>
                  <a:schemeClr val="tx1">
                    <a:lumMod val="85000"/>
                    <a:lumOff val="15000"/>
                  </a:schemeClr>
                </a:solidFill>
              </a:rPr>
              <a:t>Kristen Mellinger – Kentucky Farm Bureau</a:t>
            </a:r>
          </a:p>
          <a:p>
            <a:pPr marL="128016" lvl="1" indent="0">
              <a:buNone/>
            </a:pPr>
            <a:endParaRPr lang="en-US" sz="2000" dirty="0">
              <a:solidFill>
                <a:schemeClr val="tx1">
                  <a:lumMod val="85000"/>
                  <a:lumOff val="15000"/>
                </a:schemeClr>
              </a:solidFill>
            </a:endParaRPr>
          </a:p>
          <a:p>
            <a:pPr marL="128016" lvl="1" indent="0">
              <a:buNone/>
            </a:pPr>
            <a:r>
              <a:rPr lang="en-US" sz="2000" dirty="0">
                <a:solidFill>
                  <a:schemeClr val="tx1">
                    <a:lumMod val="85000"/>
                    <a:lumOff val="15000"/>
                  </a:schemeClr>
                </a:solidFill>
              </a:rPr>
              <a:t>Todd Feltman – State Farm</a:t>
            </a:r>
          </a:p>
          <a:p>
            <a:pPr marL="128016" lvl="1" indent="0">
              <a:buNone/>
            </a:pPr>
            <a:endParaRPr lang="en-US" sz="2000" dirty="0">
              <a:solidFill>
                <a:schemeClr val="tx1">
                  <a:lumMod val="85000"/>
                  <a:lumOff val="15000"/>
                </a:schemeClr>
              </a:solidFill>
            </a:endParaRPr>
          </a:p>
          <a:p>
            <a:pPr marL="128016" lvl="1" indent="0">
              <a:buNone/>
            </a:pPr>
            <a:r>
              <a:rPr lang="en-US" sz="2000" dirty="0">
                <a:solidFill>
                  <a:schemeClr val="tx1">
                    <a:lumMod val="85000"/>
                    <a:lumOff val="15000"/>
                  </a:schemeClr>
                </a:solidFill>
              </a:rPr>
              <a:t>Mark Hillis  - Kentucky FAIR Plan</a:t>
            </a:r>
          </a:p>
          <a:p>
            <a:pPr marL="393192" lvl="1" indent="0">
              <a:buNone/>
            </a:pPr>
            <a:endParaRPr lang="en-US" sz="2000" dirty="0">
              <a:solidFill>
                <a:schemeClr val="tx1">
                  <a:lumMod val="85000"/>
                  <a:lumOff val="15000"/>
                </a:schemeClr>
              </a:solidFill>
            </a:endParaRPr>
          </a:p>
          <a:p>
            <a:pPr marL="0" indent="0">
              <a:buNone/>
            </a:pPr>
            <a:endParaRPr lang="en-US" dirty="0">
              <a:solidFill>
                <a:schemeClr val="tx1">
                  <a:lumMod val="85000"/>
                  <a:lumOff val="15000"/>
                </a:schemeClr>
              </a:solidFill>
            </a:endParaRPr>
          </a:p>
        </p:txBody>
      </p:sp>
      <p:sp>
        <p:nvSpPr>
          <p:cNvPr id="3" name="Slide Number Placeholder 2"/>
          <p:cNvSpPr>
            <a:spLocks noGrp="1"/>
          </p:cNvSpPr>
          <p:nvPr>
            <p:ph type="sldNum" sz="quarter" idx="12"/>
          </p:nvPr>
        </p:nvSpPr>
        <p:spPr>
          <a:xfrm>
            <a:off x="8042115" y="6296279"/>
            <a:ext cx="473235" cy="365125"/>
          </a:xfrm>
        </p:spPr>
        <p:txBody>
          <a:bodyPr>
            <a:normAutofit/>
          </a:bodyPr>
          <a:lstStyle/>
          <a:p>
            <a:pPr algn="l">
              <a:spcAft>
                <a:spcPts val="600"/>
              </a:spcAft>
            </a:pPr>
            <a:fld id="{10D422B8-5F57-4064-9B65-BEFB5E7C538B}" type="slidenum">
              <a:rPr lang="en-US" sz="900">
                <a:solidFill>
                  <a:schemeClr val="tx1">
                    <a:lumMod val="65000"/>
                    <a:lumOff val="35000"/>
                  </a:schemeClr>
                </a:solidFill>
              </a:rPr>
              <a:pPr algn="l">
                <a:spcAft>
                  <a:spcPts val="600"/>
                </a:spcAft>
              </a:pPr>
              <a:t>9</a:t>
            </a:fld>
            <a:endParaRPr lang="en-US" sz="900">
              <a:solidFill>
                <a:schemeClr val="tx1">
                  <a:lumMod val="65000"/>
                  <a:lumOff val="35000"/>
                </a:schemeClr>
              </a:solidFill>
            </a:endParaRPr>
          </a:p>
        </p:txBody>
      </p:sp>
    </p:spTree>
    <p:extLst>
      <p:ext uri="{BB962C8B-B14F-4D97-AF65-F5344CB8AC3E}">
        <p14:creationId xmlns:p14="http://schemas.microsoft.com/office/powerpoint/2010/main" val="37452530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10067</TotalTime>
  <Words>2169</Words>
  <Application>Microsoft Office PowerPoint</Application>
  <PresentationFormat>On-screen Show (4:3)</PresentationFormat>
  <Paragraphs>310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Retrospect</vt:lpstr>
      <vt:lpstr>Kentucky FAIR Plan  Governing Committee Meeting October 23, 2024</vt:lpstr>
      <vt:lpstr>Meeting Etiquette &amp; Expectations</vt:lpstr>
      <vt:lpstr>Agenda</vt:lpstr>
      <vt:lpstr>Call to Order</vt:lpstr>
      <vt:lpstr>Approval of Minutes</vt:lpstr>
      <vt:lpstr>Committee Reports</vt:lpstr>
      <vt:lpstr>Claims Audit</vt:lpstr>
      <vt:lpstr>Underwriting Audit</vt:lpstr>
      <vt:lpstr>Reinsurance and Equity Committee Meeting  September 17, 2024</vt:lpstr>
      <vt:lpstr>Investment Committee Meeting  October 16, 2024</vt:lpstr>
      <vt:lpstr>Executive Directors Report</vt:lpstr>
      <vt:lpstr>PowerPoint Presentation</vt:lpstr>
      <vt:lpstr>PowerPoint Presentation</vt:lpstr>
      <vt:lpstr>PowerPoint Presentation</vt:lpstr>
      <vt:lpstr>PowerPoint Presentation</vt:lpstr>
      <vt:lpstr>PowerPoint Presentation</vt:lpstr>
      <vt:lpstr>    Banking and Investments</vt:lpstr>
      <vt:lpstr> Budget</vt:lpstr>
      <vt:lpstr>PowerPoint Presentation</vt:lpstr>
      <vt:lpstr>FAIR Plan Alliance Members</vt:lpstr>
      <vt:lpstr>Other Business</vt:lpstr>
      <vt:lpstr>Adjournment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FAIR Plan</dc:title>
  <dc:creator>Melissa O. Chlon</dc:creator>
  <cp:lastModifiedBy>Erin C. Lux</cp:lastModifiedBy>
  <cp:revision>344</cp:revision>
  <cp:lastPrinted>2024-10-08T19:49:43Z</cp:lastPrinted>
  <dcterms:created xsi:type="dcterms:W3CDTF">2019-08-19T12:42:38Z</dcterms:created>
  <dcterms:modified xsi:type="dcterms:W3CDTF">2024-10-17T10:30:26Z</dcterms:modified>
</cp:coreProperties>
</file>