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9" r:id="rId1"/>
  </p:sldMasterIdLst>
  <p:notesMasterIdLst>
    <p:notesMasterId r:id="rId27"/>
  </p:notesMasterIdLst>
  <p:handoutMasterIdLst>
    <p:handoutMasterId r:id="rId28"/>
  </p:handoutMasterIdLst>
  <p:sldIdLst>
    <p:sldId id="325" r:id="rId2"/>
    <p:sldId id="321" r:id="rId3"/>
    <p:sldId id="257" r:id="rId4"/>
    <p:sldId id="322" r:id="rId5"/>
    <p:sldId id="323" r:id="rId6"/>
    <p:sldId id="259" r:id="rId7"/>
    <p:sldId id="326" r:id="rId8"/>
    <p:sldId id="327" r:id="rId9"/>
    <p:sldId id="328" r:id="rId10"/>
    <p:sldId id="333" r:id="rId11"/>
    <p:sldId id="262" r:id="rId12"/>
    <p:sldId id="263" r:id="rId13"/>
    <p:sldId id="265" r:id="rId14"/>
    <p:sldId id="266" r:id="rId15"/>
    <p:sldId id="332" r:id="rId16"/>
    <p:sldId id="334" r:id="rId17"/>
    <p:sldId id="318" r:id="rId18"/>
    <p:sldId id="329" r:id="rId19"/>
    <p:sldId id="314" r:id="rId20"/>
    <p:sldId id="330" r:id="rId21"/>
    <p:sldId id="336" r:id="rId22"/>
    <p:sldId id="337" r:id="rId23"/>
    <p:sldId id="306" r:id="rId24"/>
    <p:sldId id="285" r:id="rId25"/>
    <p:sldId id="335"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54278" autoAdjust="0"/>
  </p:normalViewPr>
  <p:slideViewPr>
    <p:cSldViewPr snapToGrid="0">
      <p:cViewPr varScale="1">
        <p:scale>
          <a:sx n="54" d="100"/>
          <a:sy n="54" d="100"/>
        </p:scale>
        <p:origin x="186" y="72"/>
      </p:cViewPr>
      <p:guideLst/>
    </p:cSldViewPr>
  </p:slideViewPr>
  <p:notesTextViewPr>
    <p:cViewPr>
      <p:scale>
        <a:sx n="1" d="1"/>
        <a:sy n="1" d="1"/>
      </p:scale>
      <p:origin x="0" y="0"/>
    </p:cViewPr>
  </p:notesTextViewPr>
  <p:notesViewPr>
    <p:cSldViewPr snapToGrid="0">
      <p:cViewPr varScale="1">
        <p:scale>
          <a:sx n="78" d="100"/>
          <a:sy n="78" d="100"/>
        </p:scale>
        <p:origin x="2340" y="2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prod-kaip\Vol1\home\EVERYONE\KY%20Auto%20Ins%20Plan\AUDITS%20-%20CLAIMS%20&amp;%20UW\KY%20Inforce%20Count\KAIP%20Policy%20list%204.202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solidFill>
                  <a:schemeClr val="bg2">
                    <a:lumMod val="25000"/>
                  </a:schemeClr>
                </a:solidFill>
              </a:rPr>
              <a:t>Policies Written</a:t>
            </a:r>
            <a:r>
              <a:rPr lang="en-US" sz="2000" baseline="0" dirty="0">
                <a:solidFill>
                  <a:schemeClr val="bg2">
                    <a:lumMod val="25000"/>
                  </a:schemeClr>
                </a:solidFill>
              </a:rPr>
              <a:t> by Year</a:t>
            </a:r>
            <a:endParaRPr lang="en-US" sz="2000" dirty="0">
              <a:solidFill>
                <a:schemeClr val="bg2">
                  <a:lumMod val="25000"/>
                </a:schemeClr>
              </a:solidFill>
            </a:endParaRPr>
          </a:p>
        </c:rich>
      </c:tx>
      <c:layout>
        <c:manualLayout>
          <c:xMode val="edge"/>
          <c:yMode val="edge"/>
          <c:x val="0.30470786357742985"/>
          <c:y val="1.764682481935477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numRef>
              <c:f>Graphs!$J$3:$J$11</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Graphs!$K$3:$K$11</c:f>
              <c:numCache>
                <c:formatCode>General</c:formatCode>
                <c:ptCount val="9"/>
                <c:pt idx="0">
                  <c:v>660</c:v>
                </c:pt>
                <c:pt idx="1">
                  <c:v>352</c:v>
                </c:pt>
                <c:pt idx="2">
                  <c:v>50</c:v>
                </c:pt>
                <c:pt idx="3">
                  <c:v>49</c:v>
                </c:pt>
                <c:pt idx="4">
                  <c:v>18</c:v>
                </c:pt>
                <c:pt idx="5">
                  <c:v>2</c:v>
                </c:pt>
                <c:pt idx="6">
                  <c:v>14</c:v>
                </c:pt>
                <c:pt idx="7">
                  <c:v>6</c:v>
                </c:pt>
                <c:pt idx="8">
                  <c:v>2</c:v>
                </c:pt>
              </c:numCache>
            </c:numRef>
          </c:val>
          <c:extLst>
            <c:ext xmlns:c16="http://schemas.microsoft.com/office/drawing/2014/chart" uri="{C3380CC4-5D6E-409C-BE32-E72D297353CC}">
              <c16:uniqueId val="{00000000-C921-40A7-A522-052EB2EC8502}"/>
            </c:ext>
          </c:extLst>
        </c:ser>
        <c:dLbls>
          <c:showLegendKey val="0"/>
          <c:showVal val="0"/>
          <c:showCatName val="0"/>
          <c:showSerName val="0"/>
          <c:showPercent val="0"/>
          <c:showBubbleSize val="0"/>
        </c:dLbls>
        <c:gapWidth val="219"/>
        <c:overlap val="-27"/>
        <c:axId val="58989951"/>
        <c:axId val="58964511"/>
      </c:barChart>
      <c:catAx>
        <c:axId val="58989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964511"/>
        <c:crosses val="autoZero"/>
        <c:auto val="1"/>
        <c:lblAlgn val="ctr"/>
        <c:lblOffset val="100"/>
        <c:noMultiLvlLbl val="0"/>
      </c:catAx>
      <c:valAx>
        <c:axId val="589645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9899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'Written Premium by Year'!$B$3</c:f>
              <c:strCache>
                <c:ptCount val="1"/>
                <c:pt idx="0">
                  <c:v>Policies</c:v>
                </c:pt>
              </c:strCache>
            </c:strRef>
          </c:tx>
          <c:spPr>
            <a:solidFill>
              <a:schemeClr val="accent1"/>
            </a:solidFill>
            <a:ln>
              <a:noFill/>
            </a:ln>
            <a:effectLst/>
          </c:spPr>
          <c:invertIfNegative val="0"/>
          <c:cat>
            <c:numRef>
              <c:f>'Written Premium by Year'!$C$2:$H$2</c:f>
              <c:numCache>
                <c:formatCode>General</c:formatCode>
                <c:ptCount val="6"/>
                <c:pt idx="0">
                  <c:v>2019</c:v>
                </c:pt>
                <c:pt idx="1">
                  <c:v>2020</c:v>
                </c:pt>
                <c:pt idx="2">
                  <c:v>2021</c:v>
                </c:pt>
                <c:pt idx="3">
                  <c:v>2022</c:v>
                </c:pt>
                <c:pt idx="4">
                  <c:v>2023</c:v>
                </c:pt>
                <c:pt idx="5">
                  <c:v>2024</c:v>
                </c:pt>
              </c:numCache>
            </c:numRef>
          </c:cat>
          <c:val>
            <c:numRef>
              <c:f>'Written Premium by Year'!$C$3:$H$3</c:f>
              <c:numCache>
                <c:formatCode>General</c:formatCode>
                <c:ptCount val="6"/>
                <c:pt idx="0">
                  <c:v>50</c:v>
                </c:pt>
                <c:pt idx="1">
                  <c:v>49</c:v>
                </c:pt>
                <c:pt idx="2">
                  <c:v>18</c:v>
                </c:pt>
                <c:pt idx="3">
                  <c:v>2</c:v>
                </c:pt>
                <c:pt idx="4">
                  <c:v>14</c:v>
                </c:pt>
                <c:pt idx="5">
                  <c:v>6</c:v>
                </c:pt>
              </c:numCache>
            </c:numRef>
          </c:val>
          <c:extLst>
            <c:ext xmlns:c16="http://schemas.microsoft.com/office/drawing/2014/chart" uri="{C3380CC4-5D6E-409C-BE32-E72D297353CC}">
              <c16:uniqueId val="{00000000-8928-46A1-9605-717DF11366F2}"/>
            </c:ext>
          </c:extLst>
        </c:ser>
        <c:dLbls>
          <c:showLegendKey val="0"/>
          <c:showVal val="0"/>
          <c:showCatName val="0"/>
          <c:showSerName val="0"/>
          <c:showPercent val="0"/>
          <c:showBubbleSize val="0"/>
        </c:dLbls>
        <c:gapWidth val="150"/>
        <c:axId val="502949119"/>
        <c:axId val="430996383"/>
      </c:barChart>
      <c:lineChart>
        <c:grouping val="standard"/>
        <c:varyColors val="0"/>
        <c:ser>
          <c:idx val="1"/>
          <c:order val="1"/>
          <c:tx>
            <c:strRef>
              <c:f>'Written Premium by Year'!$B$4</c:f>
              <c:strCache>
                <c:ptCount val="1"/>
                <c:pt idx="0">
                  <c:v>WP</c:v>
                </c:pt>
              </c:strCache>
            </c:strRef>
          </c:tx>
          <c:spPr>
            <a:ln w="28575" cap="rnd">
              <a:solidFill>
                <a:schemeClr val="accent2"/>
              </a:solidFill>
              <a:round/>
            </a:ln>
            <a:effectLst/>
          </c:spPr>
          <c:marker>
            <c:symbol val="none"/>
          </c:marker>
          <c:cat>
            <c:numRef>
              <c:f>'Written Premium by Year'!$C$2:$H$2</c:f>
              <c:numCache>
                <c:formatCode>General</c:formatCode>
                <c:ptCount val="6"/>
                <c:pt idx="0">
                  <c:v>2019</c:v>
                </c:pt>
                <c:pt idx="1">
                  <c:v>2020</c:v>
                </c:pt>
                <c:pt idx="2">
                  <c:v>2021</c:v>
                </c:pt>
                <c:pt idx="3">
                  <c:v>2022</c:v>
                </c:pt>
                <c:pt idx="4">
                  <c:v>2023</c:v>
                </c:pt>
                <c:pt idx="5">
                  <c:v>2024</c:v>
                </c:pt>
              </c:numCache>
            </c:numRef>
          </c:cat>
          <c:val>
            <c:numRef>
              <c:f>'Written Premium by Year'!$C$4:$H$4</c:f>
              <c:numCache>
                <c:formatCode>"$"#,##0</c:formatCode>
                <c:ptCount val="6"/>
                <c:pt idx="0">
                  <c:v>105197</c:v>
                </c:pt>
                <c:pt idx="1">
                  <c:v>110506</c:v>
                </c:pt>
                <c:pt idx="2">
                  <c:v>48790</c:v>
                </c:pt>
                <c:pt idx="3">
                  <c:v>22076</c:v>
                </c:pt>
                <c:pt idx="4">
                  <c:v>93272</c:v>
                </c:pt>
                <c:pt idx="5">
                  <c:v>33539</c:v>
                </c:pt>
              </c:numCache>
            </c:numRef>
          </c:val>
          <c:smooth val="0"/>
          <c:extLst>
            <c:ext xmlns:c16="http://schemas.microsoft.com/office/drawing/2014/chart" uri="{C3380CC4-5D6E-409C-BE32-E72D297353CC}">
              <c16:uniqueId val="{00000001-8928-46A1-9605-717DF11366F2}"/>
            </c:ext>
          </c:extLst>
        </c:ser>
        <c:dLbls>
          <c:showLegendKey val="0"/>
          <c:showVal val="0"/>
          <c:showCatName val="0"/>
          <c:showSerName val="0"/>
          <c:showPercent val="0"/>
          <c:showBubbleSize val="0"/>
        </c:dLbls>
        <c:marker val="1"/>
        <c:smooth val="0"/>
        <c:axId val="1330272751"/>
        <c:axId val="1531807823"/>
      </c:lineChart>
      <c:catAx>
        <c:axId val="502949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30996383"/>
        <c:crosses val="autoZero"/>
        <c:auto val="1"/>
        <c:lblAlgn val="ctr"/>
        <c:lblOffset val="100"/>
        <c:noMultiLvlLbl val="0"/>
      </c:catAx>
      <c:valAx>
        <c:axId val="4309963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2949119"/>
        <c:crosses val="autoZero"/>
        <c:crossBetween val="between"/>
      </c:valAx>
      <c:valAx>
        <c:axId val="1531807823"/>
        <c:scaling>
          <c:orientation val="minMax"/>
        </c:scaling>
        <c:delete val="0"/>
        <c:axPos val="r"/>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30272751"/>
        <c:crosses val="max"/>
        <c:crossBetween val="between"/>
      </c:valAx>
      <c:catAx>
        <c:axId val="1330272751"/>
        <c:scaling>
          <c:orientation val="minMax"/>
        </c:scaling>
        <c:delete val="1"/>
        <c:axPos val="b"/>
        <c:numFmt formatCode="General" sourceLinked="1"/>
        <c:majorTickMark val="out"/>
        <c:minorTickMark val="none"/>
        <c:tickLblPos val="nextTo"/>
        <c:crossAx val="153180782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CD94AF-6F0C-472F-9F23-C9C483D66E87}" type="doc">
      <dgm:prSet loTypeId="urn:microsoft.com/office/officeart/2018/2/layout/IconCircle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6715FB7A-EBF0-4A0E-BB3B-F77AA05057CC}">
      <dgm:prSet custT="1"/>
      <dgm:spPr/>
      <dgm:t>
        <a:bodyPr/>
        <a:lstStyle/>
        <a:p>
          <a:r>
            <a:rPr lang="en-US" sz="2000" b="1"/>
            <a:t>Call to Order</a:t>
          </a:r>
          <a:endParaRPr lang="en-US" sz="2000"/>
        </a:p>
      </dgm:t>
    </dgm:pt>
    <dgm:pt modelId="{2B490EAE-CAF5-49A0-965F-CA8F54203949}" type="parTrans" cxnId="{69FB3A87-CA54-4FCE-B76A-528CBEE1FE74}">
      <dgm:prSet/>
      <dgm:spPr/>
      <dgm:t>
        <a:bodyPr/>
        <a:lstStyle/>
        <a:p>
          <a:endParaRPr lang="en-US"/>
        </a:p>
      </dgm:t>
    </dgm:pt>
    <dgm:pt modelId="{3E37B8A7-35F3-4510-A1F0-4AE5A0D555B1}" type="sibTrans" cxnId="{69FB3A87-CA54-4FCE-B76A-528CBEE1FE74}">
      <dgm:prSet/>
      <dgm:spPr/>
      <dgm:t>
        <a:bodyPr/>
        <a:lstStyle/>
        <a:p>
          <a:endParaRPr lang="en-US"/>
        </a:p>
      </dgm:t>
    </dgm:pt>
    <dgm:pt modelId="{C01448F9-5FF2-44AA-919C-9D25359C9DC0}">
      <dgm:prSet custT="1"/>
      <dgm:spPr/>
      <dgm:t>
        <a:bodyPr/>
        <a:lstStyle/>
        <a:p>
          <a:r>
            <a:rPr lang="en-US" sz="2000" b="1"/>
            <a:t>Anti-Trust Preamble</a:t>
          </a:r>
          <a:endParaRPr lang="en-US" sz="2000"/>
        </a:p>
      </dgm:t>
    </dgm:pt>
    <dgm:pt modelId="{79641D4B-32B0-4CA8-9AD0-1157FD1B4D82}" type="parTrans" cxnId="{1C7AD485-8CB3-452C-AC11-DF48EE32BF61}">
      <dgm:prSet/>
      <dgm:spPr/>
      <dgm:t>
        <a:bodyPr/>
        <a:lstStyle/>
        <a:p>
          <a:endParaRPr lang="en-US"/>
        </a:p>
      </dgm:t>
    </dgm:pt>
    <dgm:pt modelId="{DE3FFBA0-55FF-4AF0-8DCF-EE84EBC8FD29}" type="sibTrans" cxnId="{1C7AD485-8CB3-452C-AC11-DF48EE32BF61}">
      <dgm:prSet/>
      <dgm:spPr/>
      <dgm:t>
        <a:bodyPr/>
        <a:lstStyle/>
        <a:p>
          <a:endParaRPr lang="en-US"/>
        </a:p>
      </dgm:t>
    </dgm:pt>
    <dgm:pt modelId="{B04FAE30-2121-4BE9-A168-D5D3ACAC40DB}">
      <dgm:prSet custT="1"/>
      <dgm:spPr/>
      <dgm:t>
        <a:bodyPr/>
        <a:lstStyle/>
        <a:p>
          <a:r>
            <a:rPr lang="en-US" sz="2000" b="1"/>
            <a:t>Approval of Minutes</a:t>
          </a:r>
          <a:endParaRPr lang="en-US" sz="2000"/>
        </a:p>
      </dgm:t>
    </dgm:pt>
    <dgm:pt modelId="{A24D28D2-E9CC-44EB-8A71-3C8D6B8DC5A2}" type="parTrans" cxnId="{88A15DB6-8953-4120-9324-9E37A09FE8FF}">
      <dgm:prSet/>
      <dgm:spPr/>
      <dgm:t>
        <a:bodyPr/>
        <a:lstStyle/>
        <a:p>
          <a:endParaRPr lang="en-US"/>
        </a:p>
      </dgm:t>
    </dgm:pt>
    <dgm:pt modelId="{1649AE6B-6B69-4759-9C12-D7035047C39F}" type="sibTrans" cxnId="{88A15DB6-8953-4120-9324-9E37A09FE8FF}">
      <dgm:prSet/>
      <dgm:spPr/>
      <dgm:t>
        <a:bodyPr/>
        <a:lstStyle/>
        <a:p>
          <a:endParaRPr lang="en-US"/>
        </a:p>
      </dgm:t>
    </dgm:pt>
    <dgm:pt modelId="{0643EC88-249D-4D7A-AA5D-C7CFAFE3FC83}">
      <dgm:prSet custT="1"/>
      <dgm:spPr/>
      <dgm:t>
        <a:bodyPr/>
        <a:lstStyle/>
        <a:p>
          <a:r>
            <a:rPr lang="en-US" sz="2000" b="1"/>
            <a:t>Election of Members of Governing Committee</a:t>
          </a:r>
          <a:endParaRPr lang="en-US" sz="2000"/>
        </a:p>
      </dgm:t>
    </dgm:pt>
    <dgm:pt modelId="{79DEA3BB-0348-4C5F-A1BC-F3C9F54FD974}" type="parTrans" cxnId="{98FDED74-63DB-49E9-BEA2-926F9885C83E}">
      <dgm:prSet/>
      <dgm:spPr/>
      <dgm:t>
        <a:bodyPr/>
        <a:lstStyle/>
        <a:p>
          <a:endParaRPr lang="en-US"/>
        </a:p>
      </dgm:t>
    </dgm:pt>
    <dgm:pt modelId="{601E1BB2-55C4-4CDD-8D0F-87CEA9718584}" type="sibTrans" cxnId="{98FDED74-63DB-49E9-BEA2-926F9885C83E}">
      <dgm:prSet/>
      <dgm:spPr/>
      <dgm:t>
        <a:bodyPr/>
        <a:lstStyle/>
        <a:p>
          <a:endParaRPr lang="en-US"/>
        </a:p>
      </dgm:t>
    </dgm:pt>
    <dgm:pt modelId="{81F54D8D-E50E-4501-8396-3197885079FB}">
      <dgm:prSet custT="1"/>
      <dgm:spPr/>
      <dgm:t>
        <a:bodyPr/>
        <a:lstStyle/>
        <a:p>
          <a:r>
            <a:rPr lang="en-US" sz="2000" b="1"/>
            <a:t>Other Business</a:t>
          </a:r>
          <a:endParaRPr lang="en-US" sz="2000"/>
        </a:p>
      </dgm:t>
    </dgm:pt>
    <dgm:pt modelId="{65952980-C8F7-4F0E-9BD0-5604938EF7FB}" type="parTrans" cxnId="{A9B29E18-9F87-41DB-AE00-60E2CB0A8185}">
      <dgm:prSet/>
      <dgm:spPr/>
      <dgm:t>
        <a:bodyPr/>
        <a:lstStyle/>
        <a:p>
          <a:endParaRPr lang="en-US"/>
        </a:p>
      </dgm:t>
    </dgm:pt>
    <dgm:pt modelId="{2A89B673-877A-4408-91C2-A50E2397187D}" type="sibTrans" cxnId="{A9B29E18-9F87-41DB-AE00-60E2CB0A8185}">
      <dgm:prSet/>
      <dgm:spPr/>
      <dgm:t>
        <a:bodyPr/>
        <a:lstStyle/>
        <a:p>
          <a:endParaRPr lang="en-US"/>
        </a:p>
      </dgm:t>
    </dgm:pt>
    <dgm:pt modelId="{DB6481D4-192A-4571-A7F8-51F4C2C5DE9B}">
      <dgm:prSet custT="1"/>
      <dgm:spPr/>
      <dgm:t>
        <a:bodyPr/>
        <a:lstStyle/>
        <a:p>
          <a:r>
            <a:rPr lang="en-US" sz="2000" b="1"/>
            <a:t>Adjournment</a:t>
          </a:r>
          <a:endParaRPr lang="en-US" sz="2000"/>
        </a:p>
      </dgm:t>
    </dgm:pt>
    <dgm:pt modelId="{C73B8F32-955A-4A1C-B24D-DD50536694E3}" type="parTrans" cxnId="{FFAE5370-61F9-4534-9BD0-6588606ABBF4}">
      <dgm:prSet/>
      <dgm:spPr/>
      <dgm:t>
        <a:bodyPr/>
        <a:lstStyle/>
        <a:p>
          <a:endParaRPr lang="en-US"/>
        </a:p>
      </dgm:t>
    </dgm:pt>
    <dgm:pt modelId="{8A4B0F00-8C42-4249-B3BD-6C584D14AE99}" type="sibTrans" cxnId="{FFAE5370-61F9-4534-9BD0-6588606ABBF4}">
      <dgm:prSet/>
      <dgm:spPr/>
      <dgm:t>
        <a:bodyPr/>
        <a:lstStyle/>
        <a:p>
          <a:endParaRPr lang="en-US"/>
        </a:p>
      </dgm:t>
    </dgm:pt>
    <dgm:pt modelId="{1C13D07E-BFD1-4E1C-8E62-654EFB4A4C3E}" type="pres">
      <dgm:prSet presAssocID="{87CD94AF-6F0C-472F-9F23-C9C483D66E87}" presName="root" presStyleCnt="0">
        <dgm:presLayoutVars>
          <dgm:dir/>
          <dgm:resizeHandles val="exact"/>
        </dgm:presLayoutVars>
      </dgm:prSet>
      <dgm:spPr/>
    </dgm:pt>
    <dgm:pt modelId="{F3D771D5-165F-4F71-973A-85D009197A93}" type="pres">
      <dgm:prSet presAssocID="{87CD94AF-6F0C-472F-9F23-C9C483D66E87}" presName="container" presStyleCnt="0">
        <dgm:presLayoutVars>
          <dgm:dir/>
          <dgm:resizeHandles val="exact"/>
        </dgm:presLayoutVars>
      </dgm:prSet>
      <dgm:spPr/>
    </dgm:pt>
    <dgm:pt modelId="{BD3733E1-81AB-4263-862B-E7E79A50DA0D}" type="pres">
      <dgm:prSet presAssocID="{6715FB7A-EBF0-4A0E-BB3B-F77AA05057CC}" presName="compNode" presStyleCnt="0"/>
      <dgm:spPr/>
    </dgm:pt>
    <dgm:pt modelId="{0A96FC4A-2BC9-4CE3-9F53-87F3F0FFC015}" type="pres">
      <dgm:prSet presAssocID="{6715FB7A-EBF0-4A0E-BB3B-F77AA05057CC}" presName="iconBgRect" presStyleLbl="bgShp" presStyleIdx="0" presStyleCnt="6"/>
      <dgm:spPr/>
    </dgm:pt>
    <dgm:pt modelId="{85F1B2FB-539B-4B16-AFF3-567D391B329E}" type="pres">
      <dgm:prSet presAssocID="{6715FB7A-EBF0-4A0E-BB3B-F77AA05057C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ceiver"/>
        </a:ext>
      </dgm:extLst>
    </dgm:pt>
    <dgm:pt modelId="{E64AA6E6-5DF3-46C8-8BC5-E4E69A37BA51}" type="pres">
      <dgm:prSet presAssocID="{6715FB7A-EBF0-4A0E-BB3B-F77AA05057CC}" presName="spaceRect" presStyleCnt="0"/>
      <dgm:spPr/>
    </dgm:pt>
    <dgm:pt modelId="{32EC8286-BC1F-45CE-A639-CF7E1B25E226}" type="pres">
      <dgm:prSet presAssocID="{6715FB7A-EBF0-4A0E-BB3B-F77AA05057CC}" presName="textRect" presStyleLbl="revTx" presStyleIdx="0" presStyleCnt="6">
        <dgm:presLayoutVars>
          <dgm:chMax val="1"/>
          <dgm:chPref val="1"/>
        </dgm:presLayoutVars>
      </dgm:prSet>
      <dgm:spPr/>
    </dgm:pt>
    <dgm:pt modelId="{EF419DF5-46CB-43F6-9F5D-F8A3B1FBE238}" type="pres">
      <dgm:prSet presAssocID="{3E37B8A7-35F3-4510-A1F0-4AE5A0D555B1}" presName="sibTrans" presStyleLbl="sibTrans2D1" presStyleIdx="0" presStyleCnt="0"/>
      <dgm:spPr/>
    </dgm:pt>
    <dgm:pt modelId="{FCBB757A-72C3-424B-8989-FDD50C276CA3}" type="pres">
      <dgm:prSet presAssocID="{C01448F9-5FF2-44AA-919C-9D25359C9DC0}" presName="compNode" presStyleCnt="0"/>
      <dgm:spPr/>
    </dgm:pt>
    <dgm:pt modelId="{EE92C8AD-1038-49F3-9F9E-ECF414659A43}" type="pres">
      <dgm:prSet presAssocID="{C01448F9-5FF2-44AA-919C-9D25359C9DC0}" presName="iconBgRect" presStyleLbl="bgShp" presStyleIdx="1" presStyleCnt="6"/>
      <dgm:spPr/>
    </dgm:pt>
    <dgm:pt modelId="{0DADA1F6-FEF2-4B70-B5BC-09B9EAB8A77D}" type="pres">
      <dgm:prSet presAssocID="{C01448F9-5FF2-44AA-919C-9D25359C9DC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e"/>
        </a:ext>
      </dgm:extLst>
    </dgm:pt>
    <dgm:pt modelId="{8D048D0A-EB4F-430A-8A1C-7AFE468061B4}" type="pres">
      <dgm:prSet presAssocID="{C01448F9-5FF2-44AA-919C-9D25359C9DC0}" presName="spaceRect" presStyleCnt="0"/>
      <dgm:spPr/>
    </dgm:pt>
    <dgm:pt modelId="{BACB8903-C930-4D06-820A-05743A1EC429}" type="pres">
      <dgm:prSet presAssocID="{C01448F9-5FF2-44AA-919C-9D25359C9DC0}" presName="textRect" presStyleLbl="revTx" presStyleIdx="1" presStyleCnt="6">
        <dgm:presLayoutVars>
          <dgm:chMax val="1"/>
          <dgm:chPref val="1"/>
        </dgm:presLayoutVars>
      </dgm:prSet>
      <dgm:spPr/>
    </dgm:pt>
    <dgm:pt modelId="{6823E998-FF57-4429-B721-CD5FE2988AE8}" type="pres">
      <dgm:prSet presAssocID="{DE3FFBA0-55FF-4AF0-8DCF-EE84EBC8FD29}" presName="sibTrans" presStyleLbl="sibTrans2D1" presStyleIdx="0" presStyleCnt="0"/>
      <dgm:spPr/>
    </dgm:pt>
    <dgm:pt modelId="{705F8125-BB2A-432D-81BF-D9C94A833431}" type="pres">
      <dgm:prSet presAssocID="{B04FAE30-2121-4BE9-A168-D5D3ACAC40DB}" presName="compNode" presStyleCnt="0"/>
      <dgm:spPr/>
    </dgm:pt>
    <dgm:pt modelId="{4F009218-B48C-4ACF-ADE7-E80975C4D612}" type="pres">
      <dgm:prSet presAssocID="{B04FAE30-2121-4BE9-A168-D5D3ACAC40DB}" presName="iconBgRect" presStyleLbl="bgShp" presStyleIdx="2" presStyleCnt="6"/>
      <dgm:spPr/>
    </dgm:pt>
    <dgm:pt modelId="{A8BACDE7-8CC0-4937-AEA9-2BF5E8B65F59}" type="pres">
      <dgm:prSet presAssocID="{B04FAE30-2121-4BE9-A168-D5D3ACAC40D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6646E119-A64F-46E1-ACC8-0F2F9A03DA68}" type="pres">
      <dgm:prSet presAssocID="{B04FAE30-2121-4BE9-A168-D5D3ACAC40DB}" presName="spaceRect" presStyleCnt="0"/>
      <dgm:spPr/>
    </dgm:pt>
    <dgm:pt modelId="{5DC3A30C-1DDE-43E4-8371-70008FDA2CD3}" type="pres">
      <dgm:prSet presAssocID="{B04FAE30-2121-4BE9-A168-D5D3ACAC40DB}" presName="textRect" presStyleLbl="revTx" presStyleIdx="2" presStyleCnt="6">
        <dgm:presLayoutVars>
          <dgm:chMax val="1"/>
          <dgm:chPref val="1"/>
        </dgm:presLayoutVars>
      </dgm:prSet>
      <dgm:spPr/>
    </dgm:pt>
    <dgm:pt modelId="{55DE9D84-8CAC-4FFE-8488-357DE5B9EED7}" type="pres">
      <dgm:prSet presAssocID="{1649AE6B-6B69-4759-9C12-D7035047C39F}" presName="sibTrans" presStyleLbl="sibTrans2D1" presStyleIdx="0" presStyleCnt="0"/>
      <dgm:spPr/>
    </dgm:pt>
    <dgm:pt modelId="{A917C6EF-606A-4530-BF3B-283DC855E4C4}" type="pres">
      <dgm:prSet presAssocID="{0643EC88-249D-4D7A-AA5D-C7CFAFE3FC83}" presName="compNode" presStyleCnt="0"/>
      <dgm:spPr/>
    </dgm:pt>
    <dgm:pt modelId="{8C7569CB-746B-4100-B6E9-E169B505DA6E}" type="pres">
      <dgm:prSet presAssocID="{0643EC88-249D-4D7A-AA5D-C7CFAFE3FC83}" presName="iconBgRect" presStyleLbl="bgShp" presStyleIdx="3" presStyleCnt="6"/>
      <dgm:spPr/>
    </dgm:pt>
    <dgm:pt modelId="{158AA33B-2F3C-447E-A2F6-CAF2A250CD22}" type="pres">
      <dgm:prSet presAssocID="{0643EC88-249D-4D7A-AA5D-C7CFAFE3FC8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ecturer"/>
        </a:ext>
      </dgm:extLst>
    </dgm:pt>
    <dgm:pt modelId="{27C19E53-B9D5-4F8F-B797-4FD83E2C0F53}" type="pres">
      <dgm:prSet presAssocID="{0643EC88-249D-4D7A-AA5D-C7CFAFE3FC83}" presName="spaceRect" presStyleCnt="0"/>
      <dgm:spPr/>
    </dgm:pt>
    <dgm:pt modelId="{CABAE917-E5F8-46BE-B3AB-8CDF789C7BE6}" type="pres">
      <dgm:prSet presAssocID="{0643EC88-249D-4D7A-AA5D-C7CFAFE3FC83}" presName="textRect" presStyleLbl="revTx" presStyleIdx="3" presStyleCnt="6">
        <dgm:presLayoutVars>
          <dgm:chMax val="1"/>
          <dgm:chPref val="1"/>
        </dgm:presLayoutVars>
      </dgm:prSet>
      <dgm:spPr/>
    </dgm:pt>
    <dgm:pt modelId="{9B59BD72-CA1F-4DB8-BDF5-8A0D853EA393}" type="pres">
      <dgm:prSet presAssocID="{601E1BB2-55C4-4CDD-8D0F-87CEA9718584}" presName="sibTrans" presStyleLbl="sibTrans2D1" presStyleIdx="0" presStyleCnt="0"/>
      <dgm:spPr/>
    </dgm:pt>
    <dgm:pt modelId="{D9AB1DCE-DD43-4FC0-907A-1AB076F8FBCD}" type="pres">
      <dgm:prSet presAssocID="{81F54D8D-E50E-4501-8396-3197885079FB}" presName="compNode" presStyleCnt="0"/>
      <dgm:spPr/>
    </dgm:pt>
    <dgm:pt modelId="{B64DDA3D-5BF3-468A-9934-B0091C9C1000}" type="pres">
      <dgm:prSet presAssocID="{81F54D8D-E50E-4501-8396-3197885079FB}" presName="iconBgRect" presStyleLbl="bgShp" presStyleIdx="4" presStyleCnt="6"/>
      <dgm:spPr/>
    </dgm:pt>
    <dgm:pt modelId="{D26C2B68-1EA7-4F4A-BCCE-4436FE8E9534}" type="pres">
      <dgm:prSet presAssocID="{81F54D8D-E50E-4501-8396-3197885079F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AC25A01B-C584-46A0-A42F-BF1E9035FE37}" type="pres">
      <dgm:prSet presAssocID="{81F54D8D-E50E-4501-8396-3197885079FB}" presName="spaceRect" presStyleCnt="0"/>
      <dgm:spPr/>
    </dgm:pt>
    <dgm:pt modelId="{6992815F-ACF6-494D-BBA3-5422AE5A4ADD}" type="pres">
      <dgm:prSet presAssocID="{81F54D8D-E50E-4501-8396-3197885079FB}" presName="textRect" presStyleLbl="revTx" presStyleIdx="4" presStyleCnt="6">
        <dgm:presLayoutVars>
          <dgm:chMax val="1"/>
          <dgm:chPref val="1"/>
        </dgm:presLayoutVars>
      </dgm:prSet>
      <dgm:spPr/>
    </dgm:pt>
    <dgm:pt modelId="{067C5A82-EE91-4742-8114-80F0AB29178C}" type="pres">
      <dgm:prSet presAssocID="{2A89B673-877A-4408-91C2-A50E2397187D}" presName="sibTrans" presStyleLbl="sibTrans2D1" presStyleIdx="0" presStyleCnt="0"/>
      <dgm:spPr/>
    </dgm:pt>
    <dgm:pt modelId="{4CD47C20-A2B4-4EDB-8F71-106412174D19}" type="pres">
      <dgm:prSet presAssocID="{DB6481D4-192A-4571-A7F8-51F4C2C5DE9B}" presName="compNode" presStyleCnt="0"/>
      <dgm:spPr/>
    </dgm:pt>
    <dgm:pt modelId="{4D902E29-4EF7-41E0-A256-9A1699ECACB8}" type="pres">
      <dgm:prSet presAssocID="{DB6481D4-192A-4571-A7F8-51F4C2C5DE9B}" presName="iconBgRect" presStyleLbl="bgShp" presStyleIdx="5" presStyleCnt="6"/>
      <dgm:spPr/>
    </dgm:pt>
    <dgm:pt modelId="{61C7B9D6-BF8D-4DED-8BB5-F38CD52C9D4F}" type="pres">
      <dgm:prSet presAssocID="{DB6481D4-192A-4571-A7F8-51F4C2C5DE9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aily Calendar"/>
        </a:ext>
      </dgm:extLst>
    </dgm:pt>
    <dgm:pt modelId="{CAC1A3B6-0E98-4EFB-AF8C-D95FC3CB0923}" type="pres">
      <dgm:prSet presAssocID="{DB6481D4-192A-4571-A7F8-51F4C2C5DE9B}" presName="spaceRect" presStyleCnt="0"/>
      <dgm:spPr/>
    </dgm:pt>
    <dgm:pt modelId="{0B0E06B8-9ACA-48EF-8A03-78BAB6508952}" type="pres">
      <dgm:prSet presAssocID="{DB6481D4-192A-4571-A7F8-51F4C2C5DE9B}" presName="textRect" presStyleLbl="revTx" presStyleIdx="5" presStyleCnt="6">
        <dgm:presLayoutVars>
          <dgm:chMax val="1"/>
          <dgm:chPref val="1"/>
        </dgm:presLayoutVars>
      </dgm:prSet>
      <dgm:spPr/>
    </dgm:pt>
  </dgm:ptLst>
  <dgm:cxnLst>
    <dgm:cxn modelId="{C8449707-E754-4EC7-A05C-8DB0DC5A2551}" type="presOf" srcId="{601E1BB2-55C4-4CDD-8D0F-87CEA9718584}" destId="{9B59BD72-CA1F-4DB8-BDF5-8A0D853EA393}" srcOrd="0" destOrd="0" presId="urn:microsoft.com/office/officeart/2018/2/layout/IconCircleList"/>
    <dgm:cxn modelId="{A9B29E18-9F87-41DB-AE00-60E2CB0A8185}" srcId="{87CD94AF-6F0C-472F-9F23-C9C483D66E87}" destId="{81F54D8D-E50E-4501-8396-3197885079FB}" srcOrd="4" destOrd="0" parTransId="{65952980-C8F7-4F0E-9BD0-5604938EF7FB}" sibTransId="{2A89B673-877A-4408-91C2-A50E2397187D}"/>
    <dgm:cxn modelId="{8FA2C225-9032-48CF-8543-8EEFF9A03A17}" type="presOf" srcId="{1649AE6B-6B69-4759-9C12-D7035047C39F}" destId="{55DE9D84-8CAC-4FFE-8488-357DE5B9EED7}" srcOrd="0" destOrd="0" presId="urn:microsoft.com/office/officeart/2018/2/layout/IconCircleList"/>
    <dgm:cxn modelId="{E2C12E2E-6ACE-4EDD-823D-9EA2D05E4F98}" type="presOf" srcId="{DE3FFBA0-55FF-4AF0-8DCF-EE84EBC8FD29}" destId="{6823E998-FF57-4429-B721-CD5FE2988AE8}" srcOrd="0" destOrd="0" presId="urn:microsoft.com/office/officeart/2018/2/layout/IconCircleList"/>
    <dgm:cxn modelId="{6660C140-B828-4643-B99A-43D6FF0DB1BE}" type="presOf" srcId="{81F54D8D-E50E-4501-8396-3197885079FB}" destId="{6992815F-ACF6-494D-BBA3-5422AE5A4ADD}" srcOrd="0" destOrd="0" presId="urn:microsoft.com/office/officeart/2018/2/layout/IconCircleList"/>
    <dgm:cxn modelId="{D9008664-4635-4865-B13E-31423B6B24F8}" type="presOf" srcId="{2A89B673-877A-4408-91C2-A50E2397187D}" destId="{067C5A82-EE91-4742-8114-80F0AB29178C}" srcOrd="0" destOrd="0" presId="urn:microsoft.com/office/officeart/2018/2/layout/IconCircleList"/>
    <dgm:cxn modelId="{9BC09E6B-DB8D-40CB-BB1C-94E80229DBA5}" type="presOf" srcId="{6715FB7A-EBF0-4A0E-BB3B-F77AA05057CC}" destId="{32EC8286-BC1F-45CE-A639-CF7E1B25E226}" srcOrd="0" destOrd="0" presId="urn:microsoft.com/office/officeart/2018/2/layout/IconCircleList"/>
    <dgm:cxn modelId="{FFAE5370-61F9-4534-9BD0-6588606ABBF4}" srcId="{87CD94AF-6F0C-472F-9F23-C9C483D66E87}" destId="{DB6481D4-192A-4571-A7F8-51F4C2C5DE9B}" srcOrd="5" destOrd="0" parTransId="{C73B8F32-955A-4A1C-B24D-DD50536694E3}" sibTransId="{8A4B0F00-8C42-4249-B3BD-6C584D14AE99}"/>
    <dgm:cxn modelId="{98FDED74-63DB-49E9-BEA2-926F9885C83E}" srcId="{87CD94AF-6F0C-472F-9F23-C9C483D66E87}" destId="{0643EC88-249D-4D7A-AA5D-C7CFAFE3FC83}" srcOrd="3" destOrd="0" parTransId="{79DEA3BB-0348-4C5F-A1BC-F3C9F54FD974}" sibTransId="{601E1BB2-55C4-4CDD-8D0F-87CEA9718584}"/>
    <dgm:cxn modelId="{10991478-5DD8-4473-A89F-AA345F506B28}" type="presOf" srcId="{C01448F9-5FF2-44AA-919C-9D25359C9DC0}" destId="{BACB8903-C930-4D06-820A-05743A1EC429}" srcOrd="0" destOrd="0" presId="urn:microsoft.com/office/officeart/2018/2/layout/IconCircleList"/>
    <dgm:cxn modelId="{1C7AD485-8CB3-452C-AC11-DF48EE32BF61}" srcId="{87CD94AF-6F0C-472F-9F23-C9C483D66E87}" destId="{C01448F9-5FF2-44AA-919C-9D25359C9DC0}" srcOrd="1" destOrd="0" parTransId="{79641D4B-32B0-4CA8-9AD0-1157FD1B4D82}" sibTransId="{DE3FFBA0-55FF-4AF0-8DCF-EE84EBC8FD29}"/>
    <dgm:cxn modelId="{69FB3A87-CA54-4FCE-B76A-528CBEE1FE74}" srcId="{87CD94AF-6F0C-472F-9F23-C9C483D66E87}" destId="{6715FB7A-EBF0-4A0E-BB3B-F77AA05057CC}" srcOrd="0" destOrd="0" parTransId="{2B490EAE-CAF5-49A0-965F-CA8F54203949}" sibTransId="{3E37B8A7-35F3-4510-A1F0-4AE5A0D555B1}"/>
    <dgm:cxn modelId="{D9372691-C6E4-4E2F-BE1C-997B1C160ADF}" type="presOf" srcId="{DB6481D4-192A-4571-A7F8-51F4C2C5DE9B}" destId="{0B0E06B8-9ACA-48EF-8A03-78BAB6508952}" srcOrd="0" destOrd="0" presId="urn:microsoft.com/office/officeart/2018/2/layout/IconCircleList"/>
    <dgm:cxn modelId="{309D3DB3-79B9-454F-8B14-1E3A8571FC07}" type="presOf" srcId="{0643EC88-249D-4D7A-AA5D-C7CFAFE3FC83}" destId="{CABAE917-E5F8-46BE-B3AB-8CDF789C7BE6}" srcOrd="0" destOrd="0" presId="urn:microsoft.com/office/officeart/2018/2/layout/IconCircleList"/>
    <dgm:cxn modelId="{88A15DB6-8953-4120-9324-9E37A09FE8FF}" srcId="{87CD94AF-6F0C-472F-9F23-C9C483D66E87}" destId="{B04FAE30-2121-4BE9-A168-D5D3ACAC40DB}" srcOrd="2" destOrd="0" parTransId="{A24D28D2-E9CC-44EB-8A71-3C8D6B8DC5A2}" sibTransId="{1649AE6B-6B69-4759-9C12-D7035047C39F}"/>
    <dgm:cxn modelId="{97C4F2BC-7BCD-484E-A8B1-A64DEA540472}" type="presOf" srcId="{87CD94AF-6F0C-472F-9F23-C9C483D66E87}" destId="{1C13D07E-BFD1-4E1C-8E62-654EFB4A4C3E}" srcOrd="0" destOrd="0" presId="urn:microsoft.com/office/officeart/2018/2/layout/IconCircleList"/>
    <dgm:cxn modelId="{973701C2-005B-41DE-97CA-F0B0A101D359}" type="presOf" srcId="{3E37B8A7-35F3-4510-A1F0-4AE5A0D555B1}" destId="{EF419DF5-46CB-43F6-9F5D-F8A3B1FBE238}" srcOrd="0" destOrd="0" presId="urn:microsoft.com/office/officeart/2018/2/layout/IconCircleList"/>
    <dgm:cxn modelId="{16B9CEE9-9541-40BE-B147-07CEBE7187F1}" type="presOf" srcId="{B04FAE30-2121-4BE9-A168-D5D3ACAC40DB}" destId="{5DC3A30C-1DDE-43E4-8371-70008FDA2CD3}" srcOrd="0" destOrd="0" presId="urn:microsoft.com/office/officeart/2018/2/layout/IconCircleList"/>
    <dgm:cxn modelId="{9A711255-45C3-4054-B4D9-844B339F3517}" type="presParOf" srcId="{1C13D07E-BFD1-4E1C-8E62-654EFB4A4C3E}" destId="{F3D771D5-165F-4F71-973A-85D009197A93}" srcOrd="0" destOrd="0" presId="urn:microsoft.com/office/officeart/2018/2/layout/IconCircleList"/>
    <dgm:cxn modelId="{89E35B13-B8B7-4865-B258-ECBDF7783F72}" type="presParOf" srcId="{F3D771D5-165F-4F71-973A-85D009197A93}" destId="{BD3733E1-81AB-4263-862B-E7E79A50DA0D}" srcOrd="0" destOrd="0" presId="urn:microsoft.com/office/officeart/2018/2/layout/IconCircleList"/>
    <dgm:cxn modelId="{045E1DF0-992E-4541-8C4A-D42CCA781930}" type="presParOf" srcId="{BD3733E1-81AB-4263-862B-E7E79A50DA0D}" destId="{0A96FC4A-2BC9-4CE3-9F53-87F3F0FFC015}" srcOrd="0" destOrd="0" presId="urn:microsoft.com/office/officeart/2018/2/layout/IconCircleList"/>
    <dgm:cxn modelId="{CFAE5BB9-3B93-4C89-B51D-028F0F416E54}" type="presParOf" srcId="{BD3733E1-81AB-4263-862B-E7E79A50DA0D}" destId="{85F1B2FB-539B-4B16-AFF3-567D391B329E}" srcOrd="1" destOrd="0" presId="urn:microsoft.com/office/officeart/2018/2/layout/IconCircleList"/>
    <dgm:cxn modelId="{BC2DF26F-1658-4B43-AC3F-2CDF4F9FE68C}" type="presParOf" srcId="{BD3733E1-81AB-4263-862B-E7E79A50DA0D}" destId="{E64AA6E6-5DF3-46C8-8BC5-E4E69A37BA51}" srcOrd="2" destOrd="0" presId="urn:microsoft.com/office/officeart/2018/2/layout/IconCircleList"/>
    <dgm:cxn modelId="{4C8031C7-B333-4367-948A-3FCFF18A3751}" type="presParOf" srcId="{BD3733E1-81AB-4263-862B-E7E79A50DA0D}" destId="{32EC8286-BC1F-45CE-A639-CF7E1B25E226}" srcOrd="3" destOrd="0" presId="urn:microsoft.com/office/officeart/2018/2/layout/IconCircleList"/>
    <dgm:cxn modelId="{8ED07463-5CC7-4918-9FC9-925E522A50D6}" type="presParOf" srcId="{F3D771D5-165F-4F71-973A-85D009197A93}" destId="{EF419DF5-46CB-43F6-9F5D-F8A3B1FBE238}" srcOrd="1" destOrd="0" presId="urn:microsoft.com/office/officeart/2018/2/layout/IconCircleList"/>
    <dgm:cxn modelId="{708552C2-7ABB-4810-84AD-A443513C136F}" type="presParOf" srcId="{F3D771D5-165F-4F71-973A-85D009197A93}" destId="{FCBB757A-72C3-424B-8989-FDD50C276CA3}" srcOrd="2" destOrd="0" presId="urn:microsoft.com/office/officeart/2018/2/layout/IconCircleList"/>
    <dgm:cxn modelId="{5BD19844-7453-4584-9E96-8926F44A12B7}" type="presParOf" srcId="{FCBB757A-72C3-424B-8989-FDD50C276CA3}" destId="{EE92C8AD-1038-49F3-9F9E-ECF414659A43}" srcOrd="0" destOrd="0" presId="urn:microsoft.com/office/officeart/2018/2/layout/IconCircleList"/>
    <dgm:cxn modelId="{1E56723A-F3A3-40D2-972F-7C9626F03490}" type="presParOf" srcId="{FCBB757A-72C3-424B-8989-FDD50C276CA3}" destId="{0DADA1F6-FEF2-4B70-B5BC-09B9EAB8A77D}" srcOrd="1" destOrd="0" presId="urn:microsoft.com/office/officeart/2018/2/layout/IconCircleList"/>
    <dgm:cxn modelId="{93AFEB6D-9C69-4825-B010-1C4DF1FD5D6A}" type="presParOf" srcId="{FCBB757A-72C3-424B-8989-FDD50C276CA3}" destId="{8D048D0A-EB4F-430A-8A1C-7AFE468061B4}" srcOrd="2" destOrd="0" presId="urn:microsoft.com/office/officeart/2018/2/layout/IconCircleList"/>
    <dgm:cxn modelId="{749C3457-7A80-4381-88AE-118DCF0AD637}" type="presParOf" srcId="{FCBB757A-72C3-424B-8989-FDD50C276CA3}" destId="{BACB8903-C930-4D06-820A-05743A1EC429}" srcOrd="3" destOrd="0" presId="urn:microsoft.com/office/officeart/2018/2/layout/IconCircleList"/>
    <dgm:cxn modelId="{F7B30C41-3891-47DD-96D2-9091E6A24609}" type="presParOf" srcId="{F3D771D5-165F-4F71-973A-85D009197A93}" destId="{6823E998-FF57-4429-B721-CD5FE2988AE8}" srcOrd="3" destOrd="0" presId="urn:microsoft.com/office/officeart/2018/2/layout/IconCircleList"/>
    <dgm:cxn modelId="{FABF2E5B-00A5-44BE-A5A7-046CD6338CC2}" type="presParOf" srcId="{F3D771D5-165F-4F71-973A-85D009197A93}" destId="{705F8125-BB2A-432D-81BF-D9C94A833431}" srcOrd="4" destOrd="0" presId="urn:microsoft.com/office/officeart/2018/2/layout/IconCircleList"/>
    <dgm:cxn modelId="{64E4C7B6-A2B3-45B6-A784-42C758662495}" type="presParOf" srcId="{705F8125-BB2A-432D-81BF-D9C94A833431}" destId="{4F009218-B48C-4ACF-ADE7-E80975C4D612}" srcOrd="0" destOrd="0" presId="urn:microsoft.com/office/officeart/2018/2/layout/IconCircleList"/>
    <dgm:cxn modelId="{0A7967FE-C0A4-47E8-A57B-D4534BFAD975}" type="presParOf" srcId="{705F8125-BB2A-432D-81BF-D9C94A833431}" destId="{A8BACDE7-8CC0-4937-AEA9-2BF5E8B65F59}" srcOrd="1" destOrd="0" presId="urn:microsoft.com/office/officeart/2018/2/layout/IconCircleList"/>
    <dgm:cxn modelId="{B90F1A36-79E2-4719-8BBD-BF8C8BD552D3}" type="presParOf" srcId="{705F8125-BB2A-432D-81BF-D9C94A833431}" destId="{6646E119-A64F-46E1-ACC8-0F2F9A03DA68}" srcOrd="2" destOrd="0" presId="urn:microsoft.com/office/officeart/2018/2/layout/IconCircleList"/>
    <dgm:cxn modelId="{BD8FF87E-79B8-42A1-8B13-CEE6CDD8C961}" type="presParOf" srcId="{705F8125-BB2A-432D-81BF-D9C94A833431}" destId="{5DC3A30C-1DDE-43E4-8371-70008FDA2CD3}" srcOrd="3" destOrd="0" presId="urn:microsoft.com/office/officeart/2018/2/layout/IconCircleList"/>
    <dgm:cxn modelId="{C20319E5-4CF8-4C4A-8E58-32344EB94570}" type="presParOf" srcId="{F3D771D5-165F-4F71-973A-85D009197A93}" destId="{55DE9D84-8CAC-4FFE-8488-357DE5B9EED7}" srcOrd="5" destOrd="0" presId="urn:microsoft.com/office/officeart/2018/2/layout/IconCircleList"/>
    <dgm:cxn modelId="{20756731-B037-48DF-9841-F0DB5E82CD63}" type="presParOf" srcId="{F3D771D5-165F-4F71-973A-85D009197A93}" destId="{A917C6EF-606A-4530-BF3B-283DC855E4C4}" srcOrd="6" destOrd="0" presId="urn:microsoft.com/office/officeart/2018/2/layout/IconCircleList"/>
    <dgm:cxn modelId="{56E7F8F5-1D73-4090-8E82-02FE23874DCD}" type="presParOf" srcId="{A917C6EF-606A-4530-BF3B-283DC855E4C4}" destId="{8C7569CB-746B-4100-B6E9-E169B505DA6E}" srcOrd="0" destOrd="0" presId="urn:microsoft.com/office/officeart/2018/2/layout/IconCircleList"/>
    <dgm:cxn modelId="{694CA8FE-2E75-479B-8879-73D84C9CA03A}" type="presParOf" srcId="{A917C6EF-606A-4530-BF3B-283DC855E4C4}" destId="{158AA33B-2F3C-447E-A2F6-CAF2A250CD22}" srcOrd="1" destOrd="0" presId="urn:microsoft.com/office/officeart/2018/2/layout/IconCircleList"/>
    <dgm:cxn modelId="{7EA8418D-514B-4321-8F4B-DBC4C012A120}" type="presParOf" srcId="{A917C6EF-606A-4530-BF3B-283DC855E4C4}" destId="{27C19E53-B9D5-4F8F-B797-4FD83E2C0F53}" srcOrd="2" destOrd="0" presId="urn:microsoft.com/office/officeart/2018/2/layout/IconCircleList"/>
    <dgm:cxn modelId="{1B7AC954-4D6A-4713-BC5B-DE1A7F92A89F}" type="presParOf" srcId="{A917C6EF-606A-4530-BF3B-283DC855E4C4}" destId="{CABAE917-E5F8-46BE-B3AB-8CDF789C7BE6}" srcOrd="3" destOrd="0" presId="urn:microsoft.com/office/officeart/2018/2/layout/IconCircleList"/>
    <dgm:cxn modelId="{04276B47-3399-40AD-8D44-2D573956BB64}" type="presParOf" srcId="{F3D771D5-165F-4F71-973A-85D009197A93}" destId="{9B59BD72-CA1F-4DB8-BDF5-8A0D853EA393}" srcOrd="7" destOrd="0" presId="urn:microsoft.com/office/officeart/2018/2/layout/IconCircleList"/>
    <dgm:cxn modelId="{B90BFAA9-8593-4F1E-9F20-173FB4A9F606}" type="presParOf" srcId="{F3D771D5-165F-4F71-973A-85D009197A93}" destId="{D9AB1DCE-DD43-4FC0-907A-1AB076F8FBCD}" srcOrd="8" destOrd="0" presId="urn:microsoft.com/office/officeart/2018/2/layout/IconCircleList"/>
    <dgm:cxn modelId="{37489CC3-8D57-48C3-8E3A-82BE529D76A4}" type="presParOf" srcId="{D9AB1DCE-DD43-4FC0-907A-1AB076F8FBCD}" destId="{B64DDA3D-5BF3-468A-9934-B0091C9C1000}" srcOrd="0" destOrd="0" presId="urn:microsoft.com/office/officeart/2018/2/layout/IconCircleList"/>
    <dgm:cxn modelId="{79C4CACE-5646-435C-A04E-C2B47955D87D}" type="presParOf" srcId="{D9AB1DCE-DD43-4FC0-907A-1AB076F8FBCD}" destId="{D26C2B68-1EA7-4F4A-BCCE-4436FE8E9534}" srcOrd="1" destOrd="0" presId="urn:microsoft.com/office/officeart/2018/2/layout/IconCircleList"/>
    <dgm:cxn modelId="{87DE6305-5AC1-478F-B571-2BE9CFFDE141}" type="presParOf" srcId="{D9AB1DCE-DD43-4FC0-907A-1AB076F8FBCD}" destId="{AC25A01B-C584-46A0-A42F-BF1E9035FE37}" srcOrd="2" destOrd="0" presId="urn:microsoft.com/office/officeart/2018/2/layout/IconCircleList"/>
    <dgm:cxn modelId="{25970ABC-254C-4ADA-8690-5B7E8B2D482E}" type="presParOf" srcId="{D9AB1DCE-DD43-4FC0-907A-1AB076F8FBCD}" destId="{6992815F-ACF6-494D-BBA3-5422AE5A4ADD}" srcOrd="3" destOrd="0" presId="urn:microsoft.com/office/officeart/2018/2/layout/IconCircleList"/>
    <dgm:cxn modelId="{6197EB01-4456-4D7B-BD3B-6D300B20F5ED}" type="presParOf" srcId="{F3D771D5-165F-4F71-973A-85D009197A93}" destId="{067C5A82-EE91-4742-8114-80F0AB29178C}" srcOrd="9" destOrd="0" presId="urn:microsoft.com/office/officeart/2018/2/layout/IconCircleList"/>
    <dgm:cxn modelId="{176991F9-AAB3-4EBB-A2DE-91D39257184A}" type="presParOf" srcId="{F3D771D5-165F-4F71-973A-85D009197A93}" destId="{4CD47C20-A2B4-4EDB-8F71-106412174D19}" srcOrd="10" destOrd="0" presId="urn:microsoft.com/office/officeart/2018/2/layout/IconCircleList"/>
    <dgm:cxn modelId="{219A14B1-0683-4BC7-86A3-1B49ABD724BD}" type="presParOf" srcId="{4CD47C20-A2B4-4EDB-8F71-106412174D19}" destId="{4D902E29-4EF7-41E0-A256-9A1699ECACB8}" srcOrd="0" destOrd="0" presId="urn:microsoft.com/office/officeart/2018/2/layout/IconCircleList"/>
    <dgm:cxn modelId="{74F9CBD4-E3DA-4385-87DE-57573CD9786D}" type="presParOf" srcId="{4CD47C20-A2B4-4EDB-8F71-106412174D19}" destId="{61C7B9D6-BF8D-4DED-8BB5-F38CD52C9D4F}" srcOrd="1" destOrd="0" presId="urn:microsoft.com/office/officeart/2018/2/layout/IconCircleList"/>
    <dgm:cxn modelId="{224AE335-5445-4FA6-ACA1-21CECB38B353}" type="presParOf" srcId="{4CD47C20-A2B4-4EDB-8F71-106412174D19}" destId="{CAC1A3B6-0E98-4EFB-AF8C-D95FC3CB0923}" srcOrd="2" destOrd="0" presId="urn:microsoft.com/office/officeart/2018/2/layout/IconCircleList"/>
    <dgm:cxn modelId="{1A409A4B-39FE-4F0E-B220-ADC84E86CCCD}" type="presParOf" srcId="{4CD47C20-A2B4-4EDB-8F71-106412174D19}" destId="{0B0E06B8-9ACA-48EF-8A03-78BAB650895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7EBC5F-A94C-4AC3-B9BF-70D2652DAD03}" type="doc">
      <dgm:prSet loTypeId="urn:microsoft.com/office/officeart/2018/2/layout/IconLabelDescriptionList" loCatId="icon" qsTypeId="urn:microsoft.com/office/officeart/2005/8/quickstyle/simple1" qsCatId="simple" csTypeId="urn:microsoft.com/office/officeart/2018/5/colors/Iconchunking_neutralbg_accent3_2" csCatId="accent3" phldr="1"/>
      <dgm:spPr/>
      <dgm:t>
        <a:bodyPr/>
        <a:lstStyle/>
        <a:p>
          <a:endParaRPr lang="en-US"/>
        </a:p>
      </dgm:t>
    </dgm:pt>
    <dgm:pt modelId="{12AC83A4-3F93-4898-A04A-1287823A4A3E}">
      <dgm:prSet/>
      <dgm:spPr/>
      <dgm:t>
        <a:bodyPr/>
        <a:lstStyle/>
        <a:p>
          <a:pPr>
            <a:lnSpc>
              <a:spcPct val="100000"/>
            </a:lnSpc>
            <a:defRPr b="1"/>
          </a:pPr>
          <a:br>
            <a:rPr lang="en-US" b="1" dirty="0"/>
          </a:br>
          <a:r>
            <a:rPr lang="en-US" b="1" dirty="0"/>
            <a:t>2024 Budget $205.325</a:t>
          </a:r>
        </a:p>
        <a:p>
          <a:pPr>
            <a:lnSpc>
              <a:spcPct val="100000"/>
            </a:lnSpc>
            <a:defRPr b="1"/>
          </a:pPr>
          <a:r>
            <a:rPr lang="en-US" b="1" dirty="0"/>
            <a:t>Actual $197,160</a:t>
          </a:r>
          <a:br>
            <a:rPr lang="en-US" b="1" dirty="0"/>
          </a:br>
          <a:endParaRPr lang="en-US" dirty="0"/>
        </a:p>
      </dgm:t>
    </dgm:pt>
    <dgm:pt modelId="{7D61F873-59D3-4F17-88D6-763A86D14F3F}" type="parTrans" cxnId="{EA2BFDE7-1352-44D7-8A90-D14CBC7A1A33}">
      <dgm:prSet/>
      <dgm:spPr/>
      <dgm:t>
        <a:bodyPr/>
        <a:lstStyle/>
        <a:p>
          <a:endParaRPr lang="en-US"/>
        </a:p>
      </dgm:t>
    </dgm:pt>
    <dgm:pt modelId="{368BF452-A01D-4353-B09F-1066641EDE3D}" type="sibTrans" cxnId="{EA2BFDE7-1352-44D7-8A90-D14CBC7A1A33}">
      <dgm:prSet/>
      <dgm:spPr/>
      <dgm:t>
        <a:bodyPr/>
        <a:lstStyle/>
        <a:p>
          <a:endParaRPr lang="en-US"/>
        </a:p>
      </dgm:t>
    </dgm:pt>
    <dgm:pt modelId="{0F16377D-0087-45B2-9877-7D91A9301AA7}">
      <dgm:prSet/>
      <dgm:spPr/>
      <dgm:t>
        <a:bodyPr/>
        <a:lstStyle/>
        <a:p>
          <a:pPr>
            <a:lnSpc>
              <a:spcPct val="100000"/>
            </a:lnSpc>
            <a:defRPr b="1"/>
          </a:pPr>
          <a:r>
            <a:rPr lang="en-US" b="1" dirty="0"/>
            <a:t>2025 Budget $212,216  </a:t>
          </a:r>
          <a:endParaRPr lang="en-US" dirty="0"/>
        </a:p>
      </dgm:t>
    </dgm:pt>
    <dgm:pt modelId="{9B902C62-B2CB-482B-93C7-0E88944FE4DF}" type="parTrans" cxnId="{D81E8CD0-9E0A-4DA7-9F9E-F1F99D250151}">
      <dgm:prSet/>
      <dgm:spPr/>
      <dgm:t>
        <a:bodyPr/>
        <a:lstStyle/>
        <a:p>
          <a:endParaRPr lang="en-US"/>
        </a:p>
      </dgm:t>
    </dgm:pt>
    <dgm:pt modelId="{17BA3631-33F4-4648-867D-8BDF5E276423}" type="sibTrans" cxnId="{D81E8CD0-9E0A-4DA7-9F9E-F1F99D250151}">
      <dgm:prSet/>
      <dgm:spPr/>
      <dgm:t>
        <a:bodyPr/>
        <a:lstStyle/>
        <a:p>
          <a:endParaRPr lang="en-US"/>
        </a:p>
      </dgm:t>
    </dgm:pt>
    <dgm:pt modelId="{04EB8C1A-A1DB-42A3-A7BC-37359BDE0E45}">
      <dgm:prSet/>
      <dgm:spPr/>
      <dgm:t>
        <a:bodyPr/>
        <a:lstStyle/>
        <a:p>
          <a:pPr>
            <a:lnSpc>
              <a:spcPct val="150000"/>
            </a:lnSpc>
          </a:pPr>
          <a:r>
            <a:rPr lang="en-US" b="1" dirty="0"/>
            <a:t>Benefits, Wages and Travel (CAIP)</a:t>
          </a:r>
          <a:endParaRPr lang="en-US" dirty="0"/>
        </a:p>
      </dgm:t>
    </dgm:pt>
    <dgm:pt modelId="{5DEC3C3D-15EF-44E0-BDFF-4255936530DF}" type="parTrans" cxnId="{97F330BA-193B-4F40-88A7-10DA4336A101}">
      <dgm:prSet/>
      <dgm:spPr/>
      <dgm:t>
        <a:bodyPr/>
        <a:lstStyle/>
        <a:p>
          <a:endParaRPr lang="en-US"/>
        </a:p>
      </dgm:t>
    </dgm:pt>
    <dgm:pt modelId="{3A4B7A99-9FFA-4B82-94BD-51650ACC1A2D}" type="sibTrans" cxnId="{97F330BA-193B-4F40-88A7-10DA4336A101}">
      <dgm:prSet/>
      <dgm:spPr/>
      <dgm:t>
        <a:bodyPr/>
        <a:lstStyle/>
        <a:p>
          <a:endParaRPr lang="en-US"/>
        </a:p>
      </dgm:t>
    </dgm:pt>
    <dgm:pt modelId="{2477AB7C-81A0-4F41-B971-56B45CDD4718}">
      <dgm:prSet/>
      <dgm:spPr/>
      <dgm:t>
        <a:bodyPr/>
        <a:lstStyle/>
        <a:p>
          <a:pPr>
            <a:lnSpc>
              <a:spcPct val="150000"/>
            </a:lnSpc>
          </a:pPr>
          <a:r>
            <a:rPr lang="en-US" b="1" dirty="0"/>
            <a:t>Retirement transition</a:t>
          </a:r>
          <a:endParaRPr lang="en-US" dirty="0"/>
        </a:p>
      </dgm:t>
    </dgm:pt>
    <dgm:pt modelId="{F003EC0B-BA79-4C22-A366-9703A02F3BD5}" type="parTrans" cxnId="{F3AB5D9F-094B-47E9-A44D-F1FEBD42F32F}">
      <dgm:prSet/>
      <dgm:spPr/>
      <dgm:t>
        <a:bodyPr/>
        <a:lstStyle/>
        <a:p>
          <a:endParaRPr lang="en-US"/>
        </a:p>
      </dgm:t>
    </dgm:pt>
    <dgm:pt modelId="{3A12A17C-3EFB-4759-8C82-57D756849EDF}" type="sibTrans" cxnId="{F3AB5D9F-094B-47E9-A44D-F1FEBD42F32F}">
      <dgm:prSet/>
      <dgm:spPr/>
      <dgm:t>
        <a:bodyPr/>
        <a:lstStyle/>
        <a:p>
          <a:endParaRPr lang="en-US"/>
        </a:p>
      </dgm:t>
    </dgm:pt>
    <dgm:pt modelId="{2114F4B5-2E5D-43C7-971D-145ED9ECEC7C}">
      <dgm:prSet/>
      <dgm:spPr/>
      <dgm:t>
        <a:bodyPr/>
        <a:lstStyle/>
        <a:p>
          <a:pPr>
            <a:lnSpc>
              <a:spcPct val="150000"/>
            </a:lnSpc>
          </a:pPr>
          <a:r>
            <a:rPr lang="en-US" b="1" dirty="0"/>
            <a:t>Efficiencies in all areas</a:t>
          </a:r>
        </a:p>
        <a:p>
          <a:pPr>
            <a:lnSpc>
              <a:spcPct val="150000"/>
            </a:lnSpc>
          </a:pPr>
          <a:r>
            <a:rPr lang="en-US" b="1" dirty="0"/>
            <a:t>FAIR Plan Cost Sharing Alliance</a:t>
          </a:r>
          <a:endParaRPr lang="en-US" dirty="0"/>
        </a:p>
      </dgm:t>
    </dgm:pt>
    <dgm:pt modelId="{9F5ED4C7-BB43-4F32-A517-FF8C25B9ADE7}" type="parTrans" cxnId="{2100D64F-F0B8-4A06-883B-8D23335B733C}">
      <dgm:prSet/>
      <dgm:spPr/>
      <dgm:t>
        <a:bodyPr/>
        <a:lstStyle/>
        <a:p>
          <a:endParaRPr lang="en-US"/>
        </a:p>
      </dgm:t>
    </dgm:pt>
    <dgm:pt modelId="{523D87B3-AD25-45A8-B8A2-4A7528645C3E}" type="sibTrans" cxnId="{2100D64F-F0B8-4A06-883B-8D23335B733C}">
      <dgm:prSet/>
      <dgm:spPr/>
      <dgm:t>
        <a:bodyPr/>
        <a:lstStyle/>
        <a:p>
          <a:endParaRPr lang="en-US"/>
        </a:p>
      </dgm:t>
    </dgm:pt>
    <dgm:pt modelId="{F8958F53-6E2A-4623-A09E-2BBB70FC9B61}" type="pres">
      <dgm:prSet presAssocID="{707EBC5F-A94C-4AC3-B9BF-70D2652DAD03}" presName="root" presStyleCnt="0">
        <dgm:presLayoutVars>
          <dgm:dir/>
          <dgm:resizeHandles val="exact"/>
        </dgm:presLayoutVars>
      </dgm:prSet>
      <dgm:spPr/>
    </dgm:pt>
    <dgm:pt modelId="{C7A943C7-A7A2-4546-95DD-68D8C94CBFA7}" type="pres">
      <dgm:prSet presAssocID="{12AC83A4-3F93-4898-A04A-1287823A4A3E}" presName="compNode" presStyleCnt="0"/>
      <dgm:spPr/>
    </dgm:pt>
    <dgm:pt modelId="{A38EB14B-016F-4EE9-A309-72F75BE6ED2A}" type="pres">
      <dgm:prSet presAssocID="{12AC83A4-3F93-4898-A04A-1287823A4A3E}" presName="iconRect" presStyleLbl="node1" presStyleIdx="0" presStyleCnt="2" custLinFactNeighborX="82821" custLinFactNeighborY="-520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BB9F7F4F-3F33-4B99-967E-3994EEBDBC64}" type="pres">
      <dgm:prSet presAssocID="{12AC83A4-3F93-4898-A04A-1287823A4A3E}" presName="iconSpace" presStyleCnt="0"/>
      <dgm:spPr/>
    </dgm:pt>
    <dgm:pt modelId="{E02EC814-4388-4F50-AD32-C29956D56CE3}" type="pres">
      <dgm:prSet presAssocID="{12AC83A4-3F93-4898-A04A-1287823A4A3E}" presName="parTx" presStyleLbl="revTx" presStyleIdx="0" presStyleCnt="4" custScaleX="94437" custScaleY="472826" custLinFactY="45494" custLinFactNeighborX="1076" custLinFactNeighborY="100000">
        <dgm:presLayoutVars>
          <dgm:chMax val="0"/>
          <dgm:chPref val="0"/>
        </dgm:presLayoutVars>
      </dgm:prSet>
      <dgm:spPr/>
    </dgm:pt>
    <dgm:pt modelId="{2A7214BC-6850-479F-8852-65B2590A619B}" type="pres">
      <dgm:prSet presAssocID="{12AC83A4-3F93-4898-A04A-1287823A4A3E}" presName="txSpace" presStyleCnt="0"/>
      <dgm:spPr/>
    </dgm:pt>
    <dgm:pt modelId="{2C98DF50-F49A-4387-9A1D-76D600CEEA08}" type="pres">
      <dgm:prSet presAssocID="{12AC83A4-3F93-4898-A04A-1287823A4A3E}" presName="desTx" presStyleLbl="revTx" presStyleIdx="1" presStyleCnt="4">
        <dgm:presLayoutVars/>
      </dgm:prSet>
      <dgm:spPr/>
    </dgm:pt>
    <dgm:pt modelId="{4D1764A5-BDD2-48B6-9AD1-906FAC6031D2}" type="pres">
      <dgm:prSet presAssocID="{368BF452-A01D-4353-B09F-1066641EDE3D}" presName="sibTrans" presStyleCnt="0"/>
      <dgm:spPr/>
    </dgm:pt>
    <dgm:pt modelId="{043934B3-9F3E-4FDC-A0FC-9E5585617921}" type="pres">
      <dgm:prSet presAssocID="{0F16377D-0087-45B2-9877-7D91A9301AA7}" presName="compNode" presStyleCnt="0"/>
      <dgm:spPr/>
    </dgm:pt>
    <dgm:pt modelId="{C17D9D23-CEE4-4C0F-8ADE-F9109E2AD1FC}" type="pres">
      <dgm:prSet presAssocID="{0F16377D-0087-45B2-9877-7D91A9301AA7}" presName="iconRect" presStyleLbl="node1" presStyleIdx="1" presStyleCnt="2" custLinFactNeighborX="45658" custLinFactNeighborY="-520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ggy Bank"/>
        </a:ext>
      </dgm:extLst>
    </dgm:pt>
    <dgm:pt modelId="{7CCD3162-936E-431E-B087-1060D3D0734F}" type="pres">
      <dgm:prSet presAssocID="{0F16377D-0087-45B2-9877-7D91A9301AA7}" presName="iconSpace" presStyleCnt="0"/>
      <dgm:spPr/>
    </dgm:pt>
    <dgm:pt modelId="{4F1661AC-B92E-4430-8E53-44BD53E1EF8F}" type="pres">
      <dgm:prSet presAssocID="{0F16377D-0087-45B2-9877-7D91A9301AA7}" presName="parTx" presStyleLbl="revTx" presStyleIdx="2" presStyleCnt="4">
        <dgm:presLayoutVars>
          <dgm:chMax val="0"/>
          <dgm:chPref val="0"/>
        </dgm:presLayoutVars>
      </dgm:prSet>
      <dgm:spPr/>
    </dgm:pt>
    <dgm:pt modelId="{D61E1F55-CD3E-42CE-9764-986E4BB8E2F8}" type="pres">
      <dgm:prSet presAssocID="{0F16377D-0087-45B2-9877-7D91A9301AA7}" presName="txSpace" presStyleCnt="0"/>
      <dgm:spPr/>
    </dgm:pt>
    <dgm:pt modelId="{41B10DB0-31E2-4F5B-B9DE-87D173622BC5}" type="pres">
      <dgm:prSet presAssocID="{0F16377D-0087-45B2-9877-7D91A9301AA7}" presName="desTx" presStyleLbl="revTx" presStyleIdx="3" presStyleCnt="4">
        <dgm:presLayoutVars/>
      </dgm:prSet>
      <dgm:spPr/>
    </dgm:pt>
  </dgm:ptLst>
  <dgm:cxnLst>
    <dgm:cxn modelId="{752BF92E-1C6B-4AD5-B3B3-6D2898FD87C4}" type="presOf" srcId="{707EBC5F-A94C-4AC3-B9BF-70D2652DAD03}" destId="{F8958F53-6E2A-4623-A09E-2BBB70FC9B61}" srcOrd="0" destOrd="0" presId="urn:microsoft.com/office/officeart/2018/2/layout/IconLabelDescriptionList"/>
    <dgm:cxn modelId="{2100D64F-F0B8-4A06-883B-8D23335B733C}" srcId="{0F16377D-0087-45B2-9877-7D91A9301AA7}" destId="{2114F4B5-2E5D-43C7-971D-145ED9ECEC7C}" srcOrd="2" destOrd="0" parTransId="{9F5ED4C7-BB43-4F32-A517-FF8C25B9ADE7}" sibTransId="{523D87B3-AD25-45A8-B8A2-4A7528645C3E}"/>
    <dgm:cxn modelId="{B25C4C8A-6E31-467E-BF56-7338F5C6D943}" type="presOf" srcId="{2477AB7C-81A0-4F41-B971-56B45CDD4718}" destId="{41B10DB0-31E2-4F5B-B9DE-87D173622BC5}" srcOrd="0" destOrd="1" presId="urn:microsoft.com/office/officeart/2018/2/layout/IconLabelDescriptionList"/>
    <dgm:cxn modelId="{F3AB5D9F-094B-47E9-A44D-F1FEBD42F32F}" srcId="{0F16377D-0087-45B2-9877-7D91A9301AA7}" destId="{2477AB7C-81A0-4F41-B971-56B45CDD4718}" srcOrd="1" destOrd="0" parTransId="{F003EC0B-BA79-4C22-A366-9703A02F3BD5}" sibTransId="{3A12A17C-3EFB-4759-8C82-57D756849EDF}"/>
    <dgm:cxn modelId="{5855D3AA-10D1-441B-A858-E4234183C3E6}" type="presOf" srcId="{12AC83A4-3F93-4898-A04A-1287823A4A3E}" destId="{E02EC814-4388-4F50-AD32-C29956D56CE3}" srcOrd="0" destOrd="0" presId="urn:microsoft.com/office/officeart/2018/2/layout/IconLabelDescriptionList"/>
    <dgm:cxn modelId="{97F330BA-193B-4F40-88A7-10DA4336A101}" srcId="{0F16377D-0087-45B2-9877-7D91A9301AA7}" destId="{04EB8C1A-A1DB-42A3-A7BC-37359BDE0E45}" srcOrd="0" destOrd="0" parTransId="{5DEC3C3D-15EF-44E0-BDFF-4255936530DF}" sibTransId="{3A4B7A99-9FFA-4B82-94BD-51650ACC1A2D}"/>
    <dgm:cxn modelId="{D81E8CD0-9E0A-4DA7-9F9E-F1F99D250151}" srcId="{707EBC5F-A94C-4AC3-B9BF-70D2652DAD03}" destId="{0F16377D-0087-45B2-9877-7D91A9301AA7}" srcOrd="1" destOrd="0" parTransId="{9B902C62-B2CB-482B-93C7-0E88944FE4DF}" sibTransId="{17BA3631-33F4-4648-867D-8BDF5E276423}"/>
    <dgm:cxn modelId="{C3CCCEDA-4394-4751-9BF2-F6BC8D016754}" type="presOf" srcId="{04EB8C1A-A1DB-42A3-A7BC-37359BDE0E45}" destId="{41B10DB0-31E2-4F5B-B9DE-87D173622BC5}" srcOrd="0" destOrd="0" presId="urn:microsoft.com/office/officeart/2018/2/layout/IconLabelDescriptionList"/>
    <dgm:cxn modelId="{9D3E0EDB-64F4-4A89-8A39-CE747F1903FC}" type="presOf" srcId="{2114F4B5-2E5D-43C7-971D-145ED9ECEC7C}" destId="{41B10DB0-31E2-4F5B-B9DE-87D173622BC5}" srcOrd="0" destOrd="2" presId="urn:microsoft.com/office/officeart/2018/2/layout/IconLabelDescriptionList"/>
    <dgm:cxn modelId="{EA2BFDE7-1352-44D7-8A90-D14CBC7A1A33}" srcId="{707EBC5F-A94C-4AC3-B9BF-70D2652DAD03}" destId="{12AC83A4-3F93-4898-A04A-1287823A4A3E}" srcOrd="0" destOrd="0" parTransId="{7D61F873-59D3-4F17-88D6-763A86D14F3F}" sibTransId="{368BF452-A01D-4353-B09F-1066641EDE3D}"/>
    <dgm:cxn modelId="{C94845FD-5260-4129-96EE-307927388D7B}" type="presOf" srcId="{0F16377D-0087-45B2-9877-7D91A9301AA7}" destId="{4F1661AC-B92E-4430-8E53-44BD53E1EF8F}" srcOrd="0" destOrd="0" presId="urn:microsoft.com/office/officeart/2018/2/layout/IconLabelDescriptionList"/>
    <dgm:cxn modelId="{6387C309-78F2-4C48-A816-16A3988173CD}" type="presParOf" srcId="{F8958F53-6E2A-4623-A09E-2BBB70FC9B61}" destId="{C7A943C7-A7A2-4546-95DD-68D8C94CBFA7}" srcOrd="0" destOrd="0" presId="urn:microsoft.com/office/officeart/2018/2/layout/IconLabelDescriptionList"/>
    <dgm:cxn modelId="{4F6B4AF4-FB79-485E-8E3E-55AED09220AD}" type="presParOf" srcId="{C7A943C7-A7A2-4546-95DD-68D8C94CBFA7}" destId="{A38EB14B-016F-4EE9-A309-72F75BE6ED2A}" srcOrd="0" destOrd="0" presId="urn:microsoft.com/office/officeart/2018/2/layout/IconLabelDescriptionList"/>
    <dgm:cxn modelId="{231DCA01-5089-4F2D-A054-34EA4812A889}" type="presParOf" srcId="{C7A943C7-A7A2-4546-95DD-68D8C94CBFA7}" destId="{BB9F7F4F-3F33-4B99-967E-3994EEBDBC64}" srcOrd="1" destOrd="0" presId="urn:microsoft.com/office/officeart/2018/2/layout/IconLabelDescriptionList"/>
    <dgm:cxn modelId="{9F5C6902-F6BB-480E-A409-8BD372C0EE94}" type="presParOf" srcId="{C7A943C7-A7A2-4546-95DD-68D8C94CBFA7}" destId="{E02EC814-4388-4F50-AD32-C29956D56CE3}" srcOrd="2" destOrd="0" presId="urn:microsoft.com/office/officeart/2018/2/layout/IconLabelDescriptionList"/>
    <dgm:cxn modelId="{5DD0A84C-BD28-4A96-BEB9-8D2199A8DA9E}" type="presParOf" srcId="{C7A943C7-A7A2-4546-95DD-68D8C94CBFA7}" destId="{2A7214BC-6850-479F-8852-65B2590A619B}" srcOrd="3" destOrd="0" presId="urn:microsoft.com/office/officeart/2018/2/layout/IconLabelDescriptionList"/>
    <dgm:cxn modelId="{F40417C9-3BE0-4021-9C74-3F12E8152601}" type="presParOf" srcId="{C7A943C7-A7A2-4546-95DD-68D8C94CBFA7}" destId="{2C98DF50-F49A-4387-9A1D-76D600CEEA08}" srcOrd="4" destOrd="0" presId="urn:microsoft.com/office/officeart/2018/2/layout/IconLabelDescriptionList"/>
    <dgm:cxn modelId="{7CBF4C7C-D628-44F4-A91A-84C79FF4E8C4}" type="presParOf" srcId="{F8958F53-6E2A-4623-A09E-2BBB70FC9B61}" destId="{4D1764A5-BDD2-48B6-9AD1-906FAC6031D2}" srcOrd="1" destOrd="0" presId="urn:microsoft.com/office/officeart/2018/2/layout/IconLabelDescriptionList"/>
    <dgm:cxn modelId="{EDE954FF-16E2-4E6D-833E-281C02E91701}" type="presParOf" srcId="{F8958F53-6E2A-4623-A09E-2BBB70FC9B61}" destId="{043934B3-9F3E-4FDC-A0FC-9E5585617921}" srcOrd="2" destOrd="0" presId="urn:microsoft.com/office/officeart/2018/2/layout/IconLabelDescriptionList"/>
    <dgm:cxn modelId="{4E51DB9E-E437-49B5-85F7-0E4FFFFCE435}" type="presParOf" srcId="{043934B3-9F3E-4FDC-A0FC-9E5585617921}" destId="{C17D9D23-CEE4-4C0F-8ADE-F9109E2AD1FC}" srcOrd="0" destOrd="0" presId="urn:microsoft.com/office/officeart/2018/2/layout/IconLabelDescriptionList"/>
    <dgm:cxn modelId="{F743EF08-5C34-4856-A725-450C82DC9DA2}" type="presParOf" srcId="{043934B3-9F3E-4FDC-A0FC-9E5585617921}" destId="{7CCD3162-936E-431E-B087-1060D3D0734F}" srcOrd="1" destOrd="0" presId="urn:microsoft.com/office/officeart/2018/2/layout/IconLabelDescriptionList"/>
    <dgm:cxn modelId="{00CA558D-C907-49A2-AD63-6FDC5256AAD0}" type="presParOf" srcId="{043934B3-9F3E-4FDC-A0FC-9E5585617921}" destId="{4F1661AC-B92E-4430-8E53-44BD53E1EF8F}" srcOrd="2" destOrd="0" presId="urn:microsoft.com/office/officeart/2018/2/layout/IconLabelDescriptionList"/>
    <dgm:cxn modelId="{73DAC2C7-85D1-40BD-9BAD-A31914B43092}" type="presParOf" srcId="{043934B3-9F3E-4FDC-A0FC-9E5585617921}" destId="{D61E1F55-CD3E-42CE-9764-986E4BB8E2F8}" srcOrd="3" destOrd="0" presId="urn:microsoft.com/office/officeart/2018/2/layout/IconLabelDescriptionList"/>
    <dgm:cxn modelId="{C9BEAEA8-9D34-4C9E-87E2-46BD66A6776D}" type="presParOf" srcId="{043934B3-9F3E-4FDC-A0FC-9E5585617921}" destId="{41B10DB0-31E2-4F5B-B9DE-87D173622BC5}"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38745C-4B1C-4472-9EA5-A35BB4D1439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2069290-E4A7-42D6-9D1F-9685A5FEC6B5}">
      <dgm:prSet/>
      <dgm:spPr/>
      <dgm:t>
        <a:bodyPr/>
        <a:lstStyle/>
        <a:p>
          <a:pPr algn="ctr"/>
          <a:r>
            <a:rPr lang="en-US" dirty="0"/>
            <a:t>2026 Actuarial Proposal, p. 60</a:t>
          </a:r>
        </a:p>
      </dgm:t>
    </dgm:pt>
    <dgm:pt modelId="{5C2C6812-01E9-4D62-99AE-C9CBA4042CCF}" type="parTrans" cxnId="{D3EA0130-408B-478A-AF66-2A9B64AE217F}">
      <dgm:prSet/>
      <dgm:spPr/>
      <dgm:t>
        <a:bodyPr/>
        <a:lstStyle/>
        <a:p>
          <a:endParaRPr lang="en-US"/>
        </a:p>
      </dgm:t>
    </dgm:pt>
    <dgm:pt modelId="{9DDBF392-FFB7-4FFB-AE69-4AEBE2998F2F}" type="sibTrans" cxnId="{D3EA0130-408B-478A-AF66-2A9B64AE217F}">
      <dgm:prSet/>
      <dgm:spPr/>
      <dgm:t>
        <a:bodyPr/>
        <a:lstStyle/>
        <a:p>
          <a:endParaRPr lang="en-US"/>
        </a:p>
      </dgm:t>
    </dgm:pt>
    <dgm:pt modelId="{D0FFC796-9361-46B0-929F-C42FFF02EAB3}">
      <dgm:prSet/>
      <dgm:spPr/>
      <dgm:t>
        <a:bodyPr/>
        <a:lstStyle/>
        <a:p>
          <a:pPr algn="ctr"/>
          <a:r>
            <a:rPr lang="en-US" dirty="0"/>
            <a:t>Adopt an indication of 12.3%, with an estimated monetary impact of just $6,767 with an allowance of +/- 2.5% for any needed revisions.</a:t>
          </a:r>
        </a:p>
      </dgm:t>
    </dgm:pt>
    <dgm:pt modelId="{4B5EBB98-4F11-4F84-94EF-090A777CAA9F}" type="parTrans" cxnId="{6F3D45B9-CE2D-4E43-AA88-0860893CCD1F}">
      <dgm:prSet/>
      <dgm:spPr/>
      <dgm:t>
        <a:bodyPr/>
        <a:lstStyle/>
        <a:p>
          <a:endParaRPr lang="en-US"/>
        </a:p>
      </dgm:t>
    </dgm:pt>
    <dgm:pt modelId="{1FDB1CD2-C5E1-41CC-ABEC-2BC10866C244}" type="sibTrans" cxnId="{6F3D45B9-CE2D-4E43-AA88-0860893CCD1F}">
      <dgm:prSet/>
      <dgm:spPr/>
      <dgm:t>
        <a:bodyPr/>
        <a:lstStyle/>
        <a:p>
          <a:endParaRPr lang="en-US"/>
        </a:p>
      </dgm:t>
    </dgm:pt>
    <dgm:pt modelId="{0A794117-B1CA-48F4-9655-BCE507D90DEA}">
      <dgm:prSet/>
      <dgm:spPr/>
      <dgm:t>
        <a:bodyPr/>
        <a:lstStyle/>
        <a:p>
          <a:pPr algn="ctr"/>
          <a:r>
            <a:rPr lang="en-US" dirty="0"/>
            <a:t>Effective January 1, 2026 – new &amp; February 1, 2026 – renewals.</a:t>
          </a:r>
        </a:p>
      </dgm:t>
    </dgm:pt>
    <dgm:pt modelId="{7F15F4AE-3E10-4AD6-A1E2-4EBC3FA2330F}" type="parTrans" cxnId="{7B51DE74-DEC5-4E4C-9D30-B9229C406873}">
      <dgm:prSet/>
      <dgm:spPr/>
      <dgm:t>
        <a:bodyPr/>
        <a:lstStyle/>
        <a:p>
          <a:endParaRPr lang="en-US"/>
        </a:p>
      </dgm:t>
    </dgm:pt>
    <dgm:pt modelId="{4D94CEAF-D545-49D7-B259-80C2AD371849}" type="sibTrans" cxnId="{7B51DE74-DEC5-4E4C-9D30-B9229C406873}">
      <dgm:prSet/>
      <dgm:spPr/>
      <dgm:t>
        <a:bodyPr/>
        <a:lstStyle/>
        <a:p>
          <a:endParaRPr lang="en-US"/>
        </a:p>
      </dgm:t>
    </dgm:pt>
    <dgm:pt modelId="{CF37C2E8-9072-4089-81B3-9258D5839B2C}" type="pres">
      <dgm:prSet presAssocID="{ED38745C-4B1C-4472-9EA5-A35BB4D14391}" presName="linear" presStyleCnt="0">
        <dgm:presLayoutVars>
          <dgm:animLvl val="lvl"/>
          <dgm:resizeHandles val="exact"/>
        </dgm:presLayoutVars>
      </dgm:prSet>
      <dgm:spPr/>
    </dgm:pt>
    <dgm:pt modelId="{5ED9A8EF-0381-4A95-AF3C-506A149042DF}" type="pres">
      <dgm:prSet presAssocID="{42069290-E4A7-42D6-9D1F-9685A5FEC6B5}" presName="parentText" presStyleLbl="node1" presStyleIdx="0" presStyleCnt="3" custScaleY="53479" custLinFactY="-35180" custLinFactNeighborX="-272" custLinFactNeighborY="-100000">
        <dgm:presLayoutVars>
          <dgm:chMax val="0"/>
          <dgm:bulletEnabled val="1"/>
        </dgm:presLayoutVars>
      </dgm:prSet>
      <dgm:spPr/>
    </dgm:pt>
    <dgm:pt modelId="{C2B337D0-B249-47A0-92B5-16A740F4B2BD}" type="pres">
      <dgm:prSet presAssocID="{9DDBF392-FFB7-4FFB-AE69-4AEBE2998F2F}" presName="spacer" presStyleCnt="0"/>
      <dgm:spPr/>
    </dgm:pt>
    <dgm:pt modelId="{288B101C-2A2F-4265-A450-C8E8A28B4599}" type="pres">
      <dgm:prSet presAssocID="{D0FFC796-9361-46B0-929F-C42FFF02EAB3}" presName="parentText" presStyleLbl="node1" presStyleIdx="1" presStyleCnt="3" custScaleY="169196">
        <dgm:presLayoutVars>
          <dgm:chMax val="0"/>
          <dgm:bulletEnabled val="1"/>
        </dgm:presLayoutVars>
      </dgm:prSet>
      <dgm:spPr/>
    </dgm:pt>
    <dgm:pt modelId="{2432A402-A524-4EA9-A5D9-7D744250AAC3}" type="pres">
      <dgm:prSet presAssocID="{1FDB1CD2-C5E1-41CC-ABEC-2BC10866C244}" presName="spacer" presStyleCnt="0"/>
      <dgm:spPr/>
    </dgm:pt>
    <dgm:pt modelId="{DCBEDAE5-5E55-4494-A3DC-20FD872B97A1}" type="pres">
      <dgm:prSet presAssocID="{0A794117-B1CA-48F4-9655-BCE507D90DEA}" presName="parentText" presStyleLbl="node1" presStyleIdx="2" presStyleCnt="3">
        <dgm:presLayoutVars>
          <dgm:chMax val="0"/>
          <dgm:bulletEnabled val="1"/>
        </dgm:presLayoutVars>
      </dgm:prSet>
      <dgm:spPr/>
    </dgm:pt>
  </dgm:ptLst>
  <dgm:cxnLst>
    <dgm:cxn modelId="{D3EA0130-408B-478A-AF66-2A9B64AE217F}" srcId="{ED38745C-4B1C-4472-9EA5-A35BB4D14391}" destId="{42069290-E4A7-42D6-9D1F-9685A5FEC6B5}" srcOrd="0" destOrd="0" parTransId="{5C2C6812-01E9-4D62-99AE-C9CBA4042CCF}" sibTransId="{9DDBF392-FFB7-4FFB-AE69-4AEBE2998F2F}"/>
    <dgm:cxn modelId="{F9977E5C-3ACD-4FF3-87DD-014CDE3ED46C}" type="presOf" srcId="{0A794117-B1CA-48F4-9655-BCE507D90DEA}" destId="{DCBEDAE5-5E55-4494-A3DC-20FD872B97A1}" srcOrd="0" destOrd="0" presId="urn:microsoft.com/office/officeart/2005/8/layout/vList2"/>
    <dgm:cxn modelId="{3422CF62-893C-4E61-8134-4F16820ECEF1}" type="presOf" srcId="{42069290-E4A7-42D6-9D1F-9685A5FEC6B5}" destId="{5ED9A8EF-0381-4A95-AF3C-506A149042DF}" srcOrd="0" destOrd="0" presId="urn:microsoft.com/office/officeart/2005/8/layout/vList2"/>
    <dgm:cxn modelId="{7B51DE74-DEC5-4E4C-9D30-B9229C406873}" srcId="{ED38745C-4B1C-4472-9EA5-A35BB4D14391}" destId="{0A794117-B1CA-48F4-9655-BCE507D90DEA}" srcOrd="2" destOrd="0" parTransId="{7F15F4AE-3E10-4AD6-A1E2-4EBC3FA2330F}" sibTransId="{4D94CEAF-D545-49D7-B259-80C2AD371849}"/>
    <dgm:cxn modelId="{9FC13C7B-23AF-4D9F-A88B-F2AB1F198123}" type="presOf" srcId="{ED38745C-4B1C-4472-9EA5-A35BB4D14391}" destId="{CF37C2E8-9072-4089-81B3-9258D5839B2C}" srcOrd="0" destOrd="0" presId="urn:microsoft.com/office/officeart/2005/8/layout/vList2"/>
    <dgm:cxn modelId="{825A5FB1-3801-4209-AE54-B3FCC603096A}" type="presOf" srcId="{D0FFC796-9361-46B0-929F-C42FFF02EAB3}" destId="{288B101C-2A2F-4265-A450-C8E8A28B4599}" srcOrd="0" destOrd="0" presId="urn:microsoft.com/office/officeart/2005/8/layout/vList2"/>
    <dgm:cxn modelId="{6F3D45B9-CE2D-4E43-AA88-0860893CCD1F}" srcId="{ED38745C-4B1C-4472-9EA5-A35BB4D14391}" destId="{D0FFC796-9361-46B0-929F-C42FFF02EAB3}" srcOrd="1" destOrd="0" parTransId="{4B5EBB98-4F11-4F84-94EF-090A777CAA9F}" sibTransId="{1FDB1CD2-C5E1-41CC-ABEC-2BC10866C244}"/>
    <dgm:cxn modelId="{BB17A5A3-3AFB-4C3B-9FA2-BB12C20CB9E5}" type="presParOf" srcId="{CF37C2E8-9072-4089-81B3-9258D5839B2C}" destId="{5ED9A8EF-0381-4A95-AF3C-506A149042DF}" srcOrd="0" destOrd="0" presId="urn:microsoft.com/office/officeart/2005/8/layout/vList2"/>
    <dgm:cxn modelId="{C2972699-9801-4B98-867A-523B49B0891B}" type="presParOf" srcId="{CF37C2E8-9072-4089-81B3-9258D5839B2C}" destId="{C2B337D0-B249-47A0-92B5-16A740F4B2BD}" srcOrd="1" destOrd="0" presId="urn:microsoft.com/office/officeart/2005/8/layout/vList2"/>
    <dgm:cxn modelId="{B2469436-B4DB-4033-A9EE-9FB5B81DA699}" type="presParOf" srcId="{CF37C2E8-9072-4089-81B3-9258D5839B2C}" destId="{288B101C-2A2F-4265-A450-C8E8A28B4599}" srcOrd="2" destOrd="0" presId="urn:microsoft.com/office/officeart/2005/8/layout/vList2"/>
    <dgm:cxn modelId="{F27CACF7-14F6-4C0A-9F46-BD45364548E3}" type="presParOf" srcId="{CF37C2E8-9072-4089-81B3-9258D5839B2C}" destId="{2432A402-A524-4EA9-A5D9-7D744250AAC3}" srcOrd="3" destOrd="0" presId="urn:microsoft.com/office/officeart/2005/8/layout/vList2"/>
    <dgm:cxn modelId="{79784F94-75B4-4C4A-AEAF-C2E0D6C3E414}" type="presParOf" srcId="{CF37C2E8-9072-4089-81B3-9258D5839B2C}" destId="{DCBEDAE5-5E55-4494-A3DC-20FD872B97A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38745C-4B1C-4472-9EA5-A35BB4D1439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2069290-E4A7-42D6-9D1F-9685A5FEC6B5}">
      <dgm:prSet/>
      <dgm:spPr/>
      <dgm:t>
        <a:bodyPr/>
        <a:lstStyle/>
        <a:p>
          <a:pPr algn="ctr"/>
          <a:r>
            <a:rPr lang="en-US" dirty="0"/>
            <a:t>2026 Actuarial Proposal, p. 63 </a:t>
          </a:r>
        </a:p>
      </dgm:t>
    </dgm:pt>
    <dgm:pt modelId="{5C2C6812-01E9-4D62-99AE-C9CBA4042CCF}" type="parTrans" cxnId="{D3EA0130-408B-478A-AF66-2A9B64AE217F}">
      <dgm:prSet/>
      <dgm:spPr/>
      <dgm:t>
        <a:bodyPr/>
        <a:lstStyle/>
        <a:p>
          <a:endParaRPr lang="en-US"/>
        </a:p>
      </dgm:t>
    </dgm:pt>
    <dgm:pt modelId="{9DDBF392-FFB7-4FFB-AE69-4AEBE2998F2F}" type="sibTrans" cxnId="{D3EA0130-408B-478A-AF66-2A9B64AE217F}">
      <dgm:prSet/>
      <dgm:spPr/>
      <dgm:t>
        <a:bodyPr/>
        <a:lstStyle/>
        <a:p>
          <a:endParaRPr lang="en-US"/>
        </a:p>
      </dgm:t>
    </dgm:pt>
    <dgm:pt modelId="{D0FFC796-9361-46B0-929F-C42FFF02EAB3}">
      <dgm:prSet/>
      <dgm:spPr/>
      <dgm:t>
        <a:bodyPr/>
        <a:lstStyle/>
        <a:p>
          <a:pPr algn="ctr"/>
          <a:r>
            <a:rPr lang="en-US" dirty="0"/>
            <a:t>Adopt an indication of 14.4%, with an estimated monetary impact of $56,114 with an allowance of +/- 2.5% for any needed revisions.</a:t>
          </a:r>
        </a:p>
      </dgm:t>
    </dgm:pt>
    <dgm:pt modelId="{4B5EBB98-4F11-4F84-94EF-090A777CAA9F}" type="parTrans" cxnId="{6F3D45B9-CE2D-4E43-AA88-0860893CCD1F}">
      <dgm:prSet/>
      <dgm:spPr/>
      <dgm:t>
        <a:bodyPr/>
        <a:lstStyle/>
        <a:p>
          <a:endParaRPr lang="en-US"/>
        </a:p>
      </dgm:t>
    </dgm:pt>
    <dgm:pt modelId="{1FDB1CD2-C5E1-41CC-ABEC-2BC10866C244}" type="sibTrans" cxnId="{6F3D45B9-CE2D-4E43-AA88-0860893CCD1F}">
      <dgm:prSet/>
      <dgm:spPr/>
      <dgm:t>
        <a:bodyPr/>
        <a:lstStyle/>
        <a:p>
          <a:endParaRPr lang="en-US"/>
        </a:p>
      </dgm:t>
    </dgm:pt>
    <dgm:pt modelId="{0A794117-B1CA-48F4-9655-BCE507D90DEA}">
      <dgm:prSet/>
      <dgm:spPr/>
      <dgm:t>
        <a:bodyPr/>
        <a:lstStyle/>
        <a:p>
          <a:pPr algn="ctr"/>
          <a:r>
            <a:rPr lang="en-US" dirty="0"/>
            <a:t>Effective January 1, 2026 – new &amp; February 1, 2026 – renewals.</a:t>
          </a:r>
        </a:p>
      </dgm:t>
    </dgm:pt>
    <dgm:pt modelId="{7F15F4AE-3E10-4AD6-A1E2-4EBC3FA2330F}" type="parTrans" cxnId="{7B51DE74-DEC5-4E4C-9D30-B9229C406873}">
      <dgm:prSet/>
      <dgm:spPr/>
      <dgm:t>
        <a:bodyPr/>
        <a:lstStyle/>
        <a:p>
          <a:endParaRPr lang="en-US"/>
        </a:p>
      </dgm:t>
    </dgm:pt>
    <dgm:pt modelId="{4D94CEAF-D545-49D7-B259-80C2AD371849}" type="sibTrans" cxnId="{7B51DE74-DEC5-4E4C-9D30-B9229C406873}">
      <dgm:prSet/>
      <dgm:spPr/>
      <dgm:t>
        <a:bodyPr/>
        <a:lstStyle/>
        <a:p>
          <a:endParaRPr lang="en-US"/>
        </a:p>
      </dgm:t>
    </dgm:pt>
    <dgm:pt modelId="{CF37C2E8-9072-4089-81B3-9258D5839B2C}" type="pres">
      <dgm:prSet presAssocID="{ED38745C-4B1C-4472-9EA5-A35BB4D14391}" presName="linear" presStyleCnt="0">
        <dgm:presLayoutVars>
          <dgm:animLvl val="lvl"/>
          <dgm:resizeHandles val="exact"/>
        </dgm:presLayoutVars>
      </dgm:prSet>
      <dgm:spPr/>
    </dgm:pt>
    <dgm:pt modelId="{5ED9A8EF-0381-4A95-AF3C-506A149042DF}" type="pres">
      <dgm:prSet presAssocID="{42069290-E4A7-42D6-9D1F-9685A5FEC6B5}" presName="parentText" presStyleLbl="node1" presStyleIdx="0" presStyleCnt="3" custScaleY="53479" custLinFactY="-35180" custLinFactNeighborX="-272" custLinFactNeighborY="-100000">
        <dgm:presLayoutVars>
          <dgm:chMax val="0"/>
          <dgm:bulletEnabled val="1"/>
        </dgm:presLayoutVars>
      </dgm:prSet>
      <dgm:spPr/>
    </dgm:pt>
    <dgm:pt modelId="{C2B337D0-B249-47A0-92B5-16A740F4B2BD}" type="pres">
      <dgm:prSet presAssocID="{9DDBF392-FFB7-4FFB-AE69-4AEBE2998F2F}" presName="spacer" presStyleCnt="0"/>
      <dgm:spPr/>
    </dgm:pt>
    <dgm:pt modelId="{288B101C-2A2F-4265-A450-C8E8A28B4599}" type="pres">
      <dgm:prSet presAssocID="{D0FFC796-9361-46B0-929F-C42FFF02EAB3}" presName="parentText" presStyleLbl="node1" presStyleIdx="1" presStyleCnt="3" custScaleY="169196">
        <dgm:presLayoutVars>
          <dgm:chMax val="0"/>
          <dgm:bulletEnabled val="1"/>
        </dgm:presLayoutVars>
      </dgm:prSet>
      <dgm:spPr/>
    </dgm:pt>
    <dgm:pt modelId="{2432A402-A524-4EA9-A5D9-7D744250AAC3}" type="pres">
      <dgm:prSet presAssocID="{1FDB1CD2-C5E1-41CC-ABEC-2BC10866C244}" presName="spacer" presStyleCnt="0"/>
      <dgm:spPr/>
    </dgm:pt>
    <dgm:pt modelId="{DCBEDAE5-5E55-4494-A3DC-20FD872B97A1}" type="pres">
      <dgm:prSet presAssocID="{0A794117-B1CA-48F4-9655-BCE507D90DEA}" presName="parentText" presStyleLbl="node1" presStyleIdx="2" presStyleCnt="3">
        <dgm:presLayoutVars>
          <dgm:chMax val="0"/>
          <dgm:bulletEnabled val="1"/>
        </dgm:presLayoutVars>
      </dgm:prSet>
      <dgm:spPr/>
    </dgm:pt>
  </dgm:ptLst>
  <dgm:cxnLst>
    <dgm:cxn modelId="{D3EA0130-408B-478A-AF66-2A9B64AE217F}" srcId="{ED38745C-4B1C-4472-9EA5-A35BB4D14391}" destId="{42069290-E4A7-42D6-9D1F-9685A5FEC6B5}" srcOrd="0" destOrd="0" parTransId="{5C2C6812-01E9-4D62-99AE-C9CBA4042CCF}" sibTransId="{9DDBF392-FFB7-4FFB-AE69-4AEBE2998F2F}"/>
    <dgm:cxn modelId="{F9977E5C-3ACD-4FF3-87DD-014CDE3ED46C}" type="presOf" srcId="{0A794117-B1CA-48F4-9655-BCE507D90DEA}" destId="{DCBEDAE5-5E55-4494-A3DC-20FD872B97A1}" srcOrd="0" destOrd="0" presId="urn:microsoft.com/office/officeart/2005/8/layout/vList2"/>
    <dgm:cxn modelId="{3422CF62-893C-4E61-8134-4F16820ECEF1}" type="presOf" srcId="{42069290-E4A7-42D6-9D1F-9685A5FEC6B5}" destId="{5ED9A8EF-0381-4A95-AF3C-506A149042DF}" srcOrd="0" destOrd="0" presId="urn:microsoft.com/office/officeart/2005/8/layout/vList2"/>
    <dgm:cxn modelId="{7B51DE74-DEC5-4E4C-9D30-B9229C406873}" srcId="{ED38745C-4B1C-4472-9EA5-A35BB4D14391}" destId="{0A794117-B1CA-48F4-9655-BCE507D90DEA}" srcOrd="2" destOrd="0" parTransId="{7F15F4AE-3E10-4AD6-A1E2-4EBC3FA2330F}" sibTransId="{4D94CEAF-D545-49D7-B259-80C2AD371849}"/>
    <dgm:cxn modelId="{9FC13C7B-23AF-4D9F-A88B-F2AB1F198123}" type="presOf" srcId="{ED38745C-4B1C-4472-9EA5-A35BB4D14391}" destId="{CF37C2E8-9072-4089-81B3-9258D5839B2C}" srcOrd="0" destOrd="0" presId="urn:microsoft.com/office/officeart/2005/8/layout/vList2"/>
    <dgm:cxn modelId="{825A5FB1-3801-4209-AE54-B3FCC603096A}" type="presOf" srcId="{D0FFC796-9361-46B0-929F-C42FFF02EAB3}" destId="{288B101C-2A2F-4265-A450-C8E8A28B4599}" srcOrd="0" destOrd="0" presId="urn:microsoft.com/office/officeart/2005/8/layout/vList2"/>
    <dgm:cxn modelId="{6F3D45B9-CE2D-4E43-AA88-0860893CCD1F}" srcId="{ED38745C-4B1C-4472-9EA5-A35BB4D14391}" destId="{D0FFC796-9361-46B0-929F-C42FFF02EAB3}" srcOrd="1" destOrd="0" parTransId="{4B5EBB98-4F11-4F84-94EF-090A777CAA9F}" sibTransId="{1FDB1CD2-C5E1-41CC-ABEC-2BC10866C244}"/>
    <dgm:cxn modelId="{BB17A5A3-3AFB-4C3B-9FA2-BB12C20CB9E5}" type="presParOf" srcId="{CF37C2E8-9072-4089-81B3-9258D5839B2C}" destId="{5ED9A8EF-0381-4A95-AF3C-506A149042DF}" srcOrd="0" destOrd="0" presId="urn:microsoft.com/office/officeart/2005/8/layout/vList2"/>
    <dgm:cxn modelId="{C2972699-9801-4B98-867A-523B49B0891B}" type="presParOf" srcId="{CF37C2E8-9072-4089-81B3-9258D5839B2C}" destId="{C2B337D0-B249-47A0-92B5-16A740F4B2BD}" srcOrd="1" destOrd="0" presId="urn:microsoft.com/office/officeart/2005/8/layout/vList2"/>
    <dgm:cxn modelId="{B2469436-B4DB-4033-A9EE-9FB5B81DA699}" type="presParOf" srcId="{CF37C2E8-9072-4089-81B3-9258D5839B2C}" destId="{288B101C-2A2F-4265-A450-C8E8A28B4599}" srcOrd="2" destOrd="0" presId="urn:microsoft.com/office/officeart/2005/8/layout/vList2"/>
    <dgm:cxn modelId="{F27CACF7-14F6-4C0A-9F46-BD45364548E3}" type="presParOf" srcId="{CF37C2E8-9072-4089-81B3-9258D5839B2C}" destId="{2432A402-A524-4EA9-A5D9-7D744250AAC3}" srcOrd="3" destOrd="0" presId="urn:microsoft.com/office/officeart/2005/8/layout/vList2"/>
    <dgm:cxn modelId="{79784F94-75B4-4C4A-AEAF-C2E0D6C3E414}" type="presParOf" srcId="{CF37C2E8-9072-4089-81B3-9258D5839B2C}" destId="{DCBEDAE5-5E55-4494-A3DC-20FD872B97A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6FC4A-2BC9-4CE3-9F53-87F3F0FFC015}">
      <dsp:nvSpPr>
        <dsp:cNvPr id="0" name=""/>
        <dsp:cNvSpPr/>
      </dsp:nvSpPr>
      <dsp:spPr>
        <a:xfrm>
          <a:off x="1627290" y="75132"/>
          <a:ext cx="874236" cy="87423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F1B2FB-539B-4B16-AFF3-567D391B329E}">
      <dsp:nvSpPr>
        <dsp:cNvPr id="0" name=""/>
        <dsp:cNvSpPr/>
      </dsp:nvSpPr>
      <dsp:spPr>
        <a:xfrm>
          <a:off x="1810880" y="258722"/>
          <a:ext cx="507057" cy="5070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EC8286-BC1F-45CE-A639-CF7E1B25E226}">
      <dsp:nvSpPr>
        <dsp:cNvPr id="0" name=""/>
        <dsp:cNvSpPr/>
      </dsp:nvSpPr>
      <dsp:spPr>
        <a:xfrm>
          <a:off x="2688863" y="75132"/>
          <a:ext cx="2060700" cy="874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b="1" kern="1200"/>
            <a:t>Call to Order</a:t>
          </a:r>
          <a:endParaRPr lang="en-US" sz="2000" kern="1200"/>
        </a:p>
      </dsp:txBody>
      <dsp:txXfrm>
        <a:off x="2688863" y="75132"/>
        <a:ext cx="2060700" cy="874236"/>
      </dsp:txXfrm>
    </dsp:sp>
    <dsp:sp modelId="{EE92C8AD-1038-49F3-9F9E-ECF414659A43}">
      <dsp:nvSpPr>
        <dsp:cNvPr id="0" name=""/>
        <dsp:cNvSpPr/>
      </dsp:nvSpPr>
      <dsp:spPr>
        <a:xfrm>
          <a:off x="5108626" y="75132"/>
          <a:ext cx="874236" cy="87423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ADA1F6-FEF2-4B70-B5BC-09B9EAB8A77D}">
      <dsp:nvSpPr>
        <dsp:cNvPr id="0" name=""/>
        <dsp:cNvSpPr/>
      </dsp:nvSpPr>
      <dsp:spPr>
        <a:xfrm>
          <a:off x="5292215" y="258722"/>
          <a:ext cx="507057" cy="5070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CB8903-C930-4D06-820A-05743A1EC429}">
      <dsp:nvSpPr>
        <dsp:cNvPr id="0" name=""/>
        <dsp:cNvSpPr/>
      </dsp:nvSpPr>
      <dsp:spPr>
        <a:xfrm>
          <a:off x="6170199" y="75132"/>
          <a:ext cx="2060700" cy="874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b="1" kern="1200"/>
            <a:t>Anti-Trust Preamble</a:t>
          </a:r>
          <a:endParaRPr lang="en-US" sz="2000" kern="1200"/>
        </a:p>
      </dsp:txBody>
      <dsp:txXfrm>
        <a:off x="6170199" y="75132"/>
        <a:ext cx="2060700" cy="874236"/>
      </dsp:txXfrm>
    </dsp:sp>
    <dsp:sp modelId="{4F009218-B48C-4ACF-ADE7-E80975C4D612}">
      <dsp:nvSpPr>
        <dsp:cNvPr id="0" name=""/>
        <dsp:cNvSpPr/>
      </dsp:nvSpPr>
      <dsp:spPr>
        <a:xfrm>
          <a:off x="1627290" y="1663620"/>
          <a:ext cx="874236" cy="87423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BACDE7-8CC0-4937-AEA9-2BF5E8B65F59}">
      <dsp:nvSpPr>
        <dsp:cNvPr id="0" name=""/>
        <dsp:cNvSpPr/>
      </dsp:nvSpPr>
      <dsp:spPr>
        <a:xfrm>
          <a:off x="1810880" y="1847210"/>
          <a:ext cx="507057" cy="5070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C3A30C-1DDE-43E4-8371-70008FDA2CD3}">
      <dsp:nvSpPr>
        <dsp:cNvPr id="0" name=""/>
        <dsp:cNvSpPr/>
      </dsp:nvSpPr>
      <dsp:spPr>
        <a:xfrm>
          <a:off x="2688863" y="1663620"/>
          <a:ext cx="2060700" cy="874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b="1" kern="1200"/>
            <a:t>Approval of Minutes</a:t>
          </a:r>
          <a:endParaRPr lang="en-US" sz="2000" kern="1200"/>
        </a:p>
      </dsp:txBody>
      <dsp:txXfrm>
        <a:off x="2688863" y="1663620"/>
        <a:ext cx="2060700" cy="874236"/>
      </dsp:txXfrm>
    </dsp:sp>
    <dsp:sp modelId="{8C7569CB-746B-4100-B6E9-E169B505DA6E}">
      <dsp:nvSpPr>
        <dsp:cNvPr id="0" name=""/>
        <dsp:cNvSpPr/>
      </dsp:nvSpPr>
      <dsp:spPr>
        <a:xfrm>
          <a:off x="5108626" y="1663620"/>
          <a:ext cx="874236" cy="87423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8AA33B-2F3C-447E-A2F6-CAF2A250CD22}">
      <dsp:nvSpPr>
        <dsp:cNvPr id="0" name=""/>
        <dsp:cNvSpPr/>
      </dsp:nvSpPr>
      <dsp:spPr>
        <a:xfrm>
          <a:off x="5292215" y="1847210"/>
          <a:ext cx="507057" cy="5070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BAE917-E5F8-46BE-B3AB-8CDF789C7BE6}">
      <dsp:nvSpPr>
        <dsp:cNvPr id="0" name=""/>
        <dsp:cNvSpPr/>
      </dsp:nvSpPr>
      <dsp:spPr>
        <a:xfrm>
          <a:off x="6170199" y="1663620"/>
          <a:ext cx="2060700" cy="874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b="1" kern="1200"/>
            <a:t>Election of Members of Governing Committee</a:t>
          </a:r>
          <a:endParaRPr lang="en-US" sz="2000" kern="1200"/>
        </a:p>
      </dsp:txBody>
      <dsp:txXfrm>
        <a:off x="6170199" y="1663620"/>
        <a:ext cx="2060700" cy="874236"/>
      </dsp:txXfrm>
    </dsp:sp>
    <dsp:sp modelId="{B64DDA3D-5BF3-468A-9934-B0091C9C1000}">
      <dsp:nvSpPr>
        <dsp:cNvPr id="0" name=""/>
        <dsp:cNvSpPr/>
      </dsp:nvSpPr>
      <dsp:spPr>
        <a:xfrm>
          <a:off x="1627290" y="3252108"/>
          <a:ext cx="874236" cy="87423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6C2B68-1EA7-4F4A-BCCE-4436FE8E9534}">
      <dsp:nvSpPr>
        <dsp:cNvPr id="0" name=""/>
        <dsp:cNvSpPr/>
      </dsp:nvSpPr>
      <dsp:spPr>
        <a:xfrm>
          <a:off x="1810880" y="3435698"/>
          <a:ext cx="507057" cy="50705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92815F-ACF6-494D-BBA3-5422AE5A4ADD}">
      <dsp:nvSpPr>
        <dsp:cNvPr id="0" name=""/>
        <dsp:cNvSpPr/>
      </dsp:nvSpPr>
      <dsp:spPr>
        <a:xfrm>
          <a:off x="2688863" y="3252108"/>
          <a:ext cx="2060700" cy="874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b="1" kern="1200"/>
            <a:t>Other Business</a:t>
          </a:r>
          <a:endParaRPr lang="en-US" sz="2000" kern="1200"/>
        </a:p>
      </dsp:txBody>
      <dsp:txXfrm>
        <a:off x="2688863" y="3252108"/>
        <a:ext cx="2060700" cy="874236"/>
      </dsp:txXfrm>
    </dsp:sp>
    <dsp:sp modelId="{4D902E29-4EF7-41E0-A256-9A1699ECACB8}">
      <dsp:nvSpPr>
        <dsp:cNvPr id="0" name=""/>
        <dsp:cNvSpPr/>
      </dsp:nvSpPr>
      <dsp:spPr>
        <a:xfrm>
          <a:off x="5108626" y="3252108"/>
          <a:ext cx="874236" cy="87423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C7B9D6-BF8D-4DED-8BB5-F38CD52C9D4F}">
      <dsp:nvSpPr>
        <dsp:cNvPr id="0" name=""/>
        <dsp:cNvSpPr/>
      </dsp:nvSpPr>
      <dsp:spPr>
        <a:xfrm>
          <a:off x="5292215" y="3435698"/>
          <a:ext cx="507057" cy="50705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0E06B8-9ACA-48EF-8A03-78BAB6508952}">
      <dsp:nvSpPr>
        <dsp:cNvPr id="0" name=""/>
        <dsp:cNvSpPr/>
      </dsp:nvSpPr>
      <dsp:spPr>
        <a:xfrm>
          <a:off x="6170199" y="3252108"/>
          <a:ext cx="2060700" cy="874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b="1" kern="1200"/>
            <a:t>Adjournment</a:t>
          </a:r>
          <a:endParaRPr lang="en-US" sz="2000" kern="1200"/>
        </a:p>
      </dsp:txBody>
      <dsp:txXfrm>
        <a:off x="6170199" y="3252108"/>
        <a:ext cx="2060700" cy="8742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EB14B-016F-4EE9-A309-72F75BE6ED2A}">
      <dsp:nvSpPr>
        <dsp:cNvPr id="0" name=""/>
        <dsp:cNvSpPr/>
      </dsp:nvSpPr>
      <dsp:spPr>
        <a:xfrm>
          <a:off x="1196311" y="0"/>
          <a:ext cx="1435292" cy="14352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2EC814-4388-4F50-AD32-C29956D56CE3}">
      <dsp:nvSpPr>
        <dsp:cNvPr id="0" name=""/>
        <dsp:cNvSpPr/>
      </dsp:nvSpPr>
      <dsp:spPr>
        <a:xfrm>
          <a:off x="156977" y="1267710"/>
          <a:ext cx="3657267" cy="2908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11250">
            <a:lnSpc>
              <a:spcPct val="100000"/>
            </a:lnSpc>
            <a:spcBef>
              <a:spcPct val="0"/>
            </a:spcBef>
            <a:spcAft>
              <a:spcPct val="35000"/>
            </a:spcAft>
            <a:buNone/>
            <a:defRPr b="1"/>
          </a:pPr>
          <a:br>
            <a:rPr lang="en-US" sz="2500" b="1" kern="1200" dirty="0"/>
          </a:br>
          <a:r>
            <a:rPr lang="en-US" sz="2500" b="1" kern="1200" dirty="0"/>
            <a:t>2024 Budget $205.325</a:t>
          </a:r>
        </a:p>
        <a:p>
          <a:pPr marL="0" lvl="0" indent="0" algn="l" defTabSz="1111250">
            <a:lnSpc>
              <a:spcPct val="100000"/>
            </a:lnSpc>
            <a:spcBef>
              <a:spcPct val="0"/>
            </a:spcBef>
            <a:spcAft>
              <a:spcPct val="35000"/>
            </a:spcAft>
            <a:buNone/>
            <a:defRPr b="1"/>
          </a:pPr>
          <a:r>
            <a:rPr lang="en-US" sz="2500" b="1" kern="1200" dirty="0"/>
            <a:t>Actual $197,160</a:t>
          </a:r>
          <a:br>
            <a:rPr lang="en-US" sz="2500" b="1" kern="1200" dirty="0"/>
          </a:br>
          <a:endParaRPr lang="en-US" sz="2500" kern="1200" dirty="0"/>
        </a:p>
      </dsp:txBody>
      <dsp:txXfrm>
        <a:off x="156977" y="1267710"/>
        <a:ext cx="3657267" cy="2908472"/>
      </dsp:txXfrm>
    </dsp:sp>
    <dsp:sp modelId="{2C98DF50-F49A-4387-9A1D-76D600CEEA08}">
      <dsp:nvSpPr>
        <dsp:cNvPr id="0" name=""/>
        <dsp:cNvSpPr/>
      </dsp:nvSpPr>
      <dsp:spPr>
        <a:xfrm>
          <a:off x="7587" y="2339800"/>
          <a:ext cx="4100835" cy="1806309"/>
        </a:xfrm>
        <a:prstGeom prst="rect">
          <a:avLst/>
        </a:prstGeom>
        <a:noFill/>
        <a:ln>
          <a:noFill/>
        </a:ln>
        <a:effectLst/>
      </dsp:spPr>
      <dsp:style>
        <a:lnRef idx="0">
          <a:scrgbClr r="0" g="0" b="0"/>
        </a:lnRef>
        <a:fillRef idx="0">
          <a:scrgbClr r="0" g="0" b="0"/>
        </a:fillRef>
        <a:effectRef idx="0">
          <a:scrgbClr r="0" g="0" b="0"/>
        </a:effectRef>
        <a:fontRef idx="minor"/>
      </dsp:style>
    </dsp:sp>
    <dsp:sp modelId="{C17D9D23-CEE4-4C0F-8ADE-F9109E2AD1FC}">
      <dsp:nvSpPr>
        <dsp:cNvPr id="0" name=""/>
        <dsp:cNvSpPr/>
      </dsp:nvSpPr>
      <dsp:spPr>
        <a:xfrm>
          <a:off x="5481394" y="0"/>
          <a:ext cx="1435292" cy="14352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1661AC-B92E-4430-8E53-44BD53E1EF8F}">
      <dsp:nvSpPr>
        <dsp:cNvPr id="0" name=""/>
        <dsp:cNvSpPr/>
      </dsp:nvSpPr>
      <dsp:spPr>
        <a:xfrm>
          <a:off x="4826069" y="1642354"/>
          <a:ext cx="4100835" cy="615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11250">
            <a:lnSpc>
              <a:spcPct val="100000"/>
            </a:lnSpc>
            <a:spcBef>
              <a:spcPct val="0"/>
            </a:spcBef>
            <a:spcAft>
              <a:spcPct val="35000"/>
            </a:spcAft>
            <a:buNone/>
            <a:defRPr b="1"/>
          </a:pPr>
          <a:r>
            <a:rPr lang="en-US" sz="2500" b="1" kern="1200" dirty="0"/>
            <a:t>2025 Budget $212,216  </a:t>
          </a:r>
          <a:endParaRPr lang="en-US" sz="2500" kern="1200" dirty="0"/>
        </a:p>
      </dsp:txBody>
      <dsp:txXfrm>
        <a:off x="4826069" y="1642354"/>
        <a:ext cx="4100835" cy="615125"/>
      </dsp:txXfrm>
    </dsp:sp>
    <dsp:sp modelId="{41B10DB0-31E2-4F5B-B9DE-87D173622BC5}">
      <dsp:nvSpPr>
        <dsp:cNvPr id="0" name=""/>
        <dsp:cNvSpPr/>
      </dsp:nvSpPr>
      <dsp:spPr>
        <a:xfrm>
          <a:off x="4826069" y="2339800"/>
          <a:ext cx="4100835" cy="1806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50000"/>
            </a:lnSpc>
            <a:spcBef>
              <a:spcPct val="0"/>
            </a:spcBef>
            <a:spcAft>
              <a:spcPct val="35000"/>
            </a:spcAft>
            <a:buNone/>
          </a:pPr>
          <a:r>
            <a:rPr lang="en-US" sz="1700" b="1" kern="1200" dirty="0"/>
            <a:t>Benefits, Wages and Travel (CAIP)</a:t>
          </a:r>
          <a:endParaRPr lang="en-US" sz="1700" kern="1200" dirty="0"/>
        </a:p>
        <a:p>
          <a:pPr marL="0" lvl="0" indent="0" algn="l" defTabSz="755650">
            <a:lnSpc>
              <a:spcPct val="150000"/>
            </a:lnSpc>
            <a:spcBef>
              <a:spcPct val="0"/>
            </a:spcBef>
            <a:spcAft>
              <a:spcPct val="35000"/>
            </a:spcAft>
            <a:buNone/>
          </a:pPr>
          <a:r>
            <a:rPr lang="en-US" sz="1700" b="1" kern="1200" dirty="0"/>
            <a:t>Retirement transition</a:t>
          </a:r>
          <a:endParaRPr lang="en-US" sz="1700" kern="1200" dirty="0"/>
        </a:p>
        <a:p>
          <a:pPr marL="0" lvl="0" indent="0" algn="l" defTabSz="755650">
            <a:lnSpc>
              <a:spcPct val="150000"/>
            </a:lnSpc>
            <a:spcBef>
              <a:spcPct val="0"/>
            </a:spcBef>
            <a:spcAft>
              <a:spcPct val="35000"/>
            </a:spcAft>
            <a:buNone/>
          </a:pPr>
          <a:r>
            <a:rPr lang="en-US" sz="1700" b="1" kern="1200" dirty="0"/>
            <a:t>Efficiencies in all areas</a:t>
          </a:r>
        </a:p>
        <a:p>
          <a:pPr marL="0" lvl="0" indent="0" algn="l" defTabSz="755650">
            <a:lnSpc>
              <a:spcPct val="150000"/>
            </a:lnSpc>
            <a:spcBef>
              <a:spcPct val="0"/>
            </a:spcBef>
            <a:spcAft>
              <a:spcPct val="35000"/>
            </a:spcAft>
            <a:buNone/>
          </a:pPr>
          <a:r>
            <a:rPr lang="en-US" sz="1700" b="1" kern="1200" dirty="0"/>
            <a:t>FAIR Plan Cost Sharing Alliance</a:t>
          </a:r>
          <a:endParaRPr lang="en-US" sz="1700" kern="1200" dirty="0"/>
        </a:p>
      </dsp:txBody>
      <dsp:txXfrm>
        <a:off x="4826069" y="2339800"/>
        <a:ext cx="4100835" cy="18063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9A8EF-0381-4A95-AF3C-506A149042DF}">
      <dsp:nvSpPr>
        <dsp:cNvPr id="0" name=""/>
        <dsp:cNvSpPr/>
      </dsp:nvSpPr>
      <dsp:spPr>
        <a:xfrm>
          <a:off x="0" y="0"/>
          <a:ext cx="6711696" cy="652570"/>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2026 Actuarial Proposal, p. 60</a:t>
          </a:r>
        </a:p>
      </dsp:txBody>
      <dsp:txXfrm>
        <a:off x="31856" y="31856"/>
        <a:ext cx="6647984" cy="588858"/>
      </dsp:txXfrm>
    </dsp:sp>
    <dsp:sp modelId="{288B101C-2A2F-4265-A450-C8E8A28B4599}">
      <dsp:nvSpPr>
        <dsp:cNvPr id="0" name=""/>
        <dsp:cNvSpPr/>
      </dsp:nvSpPr>
      <dsp:spPr>
        <a:xfrm>
          <a:off x="0" y="786387"/>
          <a:ext cx="6711696" cy="2064591"/>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Adopt an indication of 12.3%, with an estimated monetary impact of just $6,767 with an allowance of +/- 2.5% for any needed revisions.</a:t>
          </a:r>
        </a:p>
      </dsp:txBody>
      <dsp:txXfrm>
        <a:off x="100785" y="887172"/>
        <a:ext cx="6510126" cy="1863021"/>
      </dsp:txXfrm>
    </dsp:sp>
    <dsp:sp modelId="{DCBEDAE5-5E55-4494-A3DC-20FD872B97A1}">
      <dsp:nvSpPr>
        <dsp:cNvPr id="0" name=""/>
        <dsp:cNvSpPr/>
      </dsp:nvSpPr>
      <dsp:spPr>
        <a:xfrm>
          <a:off x="0" y="2914339"/>
          <a:ext cx="6711696" cy="1220236"/>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Effective January 1, 2026 – new &amp; February 1, 2026 – renewals.</a:t>
          </a:r>
        </a:p>
      </dsp:txBody>
      <dsp:txXfrm>
        <a:off x="59567" y="2973906"/>
        <a:ext cx="6592562" cy="11011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9A8EF-0381-4A95-AF3C-506A149042DF}">
      <dsp:nvSpPr>
        <dsp:cNvPr id="0" name=""/>
        <dsp:cNvSpPr/>
      </dsp:nvSpPr>
      <dsp:spPr>
        <a:xfrm>
          <a:off x="0" y="0"/>
          <a:ext cx="6711696" cy="652570"/>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2026 Actuarial Proposal, p. 63 </a:t>
          </a:r>
        </a:p>
      </dsp:txBody>
      <dsp:txXfrm>
        <a:off x="31856" y="31856"/>
        <a:ext cx="6647984" cy="588858"/>
      </dsp:txXfrm>
    </dsp:sp>
    <dsp:sp modelId="{288B101C-2A2F-4265-A450-C8E8A28B4599}">
      <dsp:nvSpPr>
        <dsp:cNvPr id="0" name=""/>
        <dsp:cNvSpPr/>
      </dsp:nvSpPr>
      <dsp:spPr>
        <a:xfrm>
          <a:off x="0" y="786387"/>
          <a:ext cx="6711696" cy="2064591"/>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Adopt an indication of 14.4%, with an estimated monetary impact of $56,114 with an allowance of +/- 2.5% for any needed revisions.</a:t>
          </a:r>
        </a:p>
      </dsp:txBody>
      <dsp:txXfrm>
        <a:off x="100785" y="887172"/>
        <a:ext cx="6510126" cy="1863021"/>
      </dsp:txXfrm>
    </dsp:sp>
    <dsp:sp modelId="{DCBEDAE5-5E55-4494-A3DC-20FD872B97A1}">
      <dsp:nvSpPr>
        <dsp:cNvPr id="0" name=""/>
        <dsp:cNvSpPr/>
      </dsp:nvSpPr>
      <dsp:spPr>
        <a:xfrm>
          <a:off x="0" y="2914339"/>
          <a:ext cx="6711696" cy="1220236"/>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Effective January 1, 2026 – new &amp; February 1, 2026 – renewals.</a:t>
          </a:r>
        </a:p>
      </dsp:txBody>
      <dsp:txXfrm>
        <a:off x="59567" y="2973906"/>
        <a:ext cx="6592562" cy="110110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4"/>
            <a:ext cx="3038475" cy="466724"/>
          </a:xfrm>
          <a:prstGeom prst="rect">
            <a:avLst/>
          </a:prstGeom>
        </p:spPr>
        <p:txBody>
          <a:bodyPr vert="horz" lIns="91399" tIns="45698" rIns="91399" bIns="45698" rtlCol="0"/>
          <a:lstStyle>
            <a:lvl1pPr algn="l">
              <a:defRPr sz="1200"/>
            </a:lvl1pPr>
          </a:lstStyle>
          <a:p>
            <a:endParaRPr lang="en-US"/>
          </a:p>
        </p:txBody>
      </p:sp>
      <p:sp>
        <p:nvSpPr>
          <p:cNvPr id="3" name="Date Placeholder 2"/>
          <p:cNvSpPr>
            <a:spLocks noGrp="1"/>
          </p:cNvSpPr>
          <p:nvPr>
            <p:ph type="dt" sz="quarter" idx="1"/>
          </p:nvPr>
        </p:nvSpPr>
        <p:spPr>
          <a:xfrm>
            <a:off x="3970342" y="4"/>
            <a:ext cx="3038475" cy="466724"/>
          </a:xfrm>
          <a:prstGeom prst="rect">
            <a:avLst/>
          </a:prstGeom>
        </p:spPr>
        <p:txBody>
          <a:bodyPr vert="horz" lIns="91399" tIns="45698" rIns="91399" bIns="45698" rtlCol="0"/>
          <a:lstStyle>
            <a:lvl1pPr algn="r">
              <a:defRPr sz="1200"/>
            </a:lvl1pPr>
          </a:lstStyle>
          <a:p>
            <a:fld id="{1A6BD5EB-071C-4EAD-A114-B11B1FDFA729}" type="datetimeFigureOut">
              <a:rPr lang="en-US" smtClean="0"/>
              <a:t>6/18/2025</a:t>
            </a:fld>
            <a:endParaRPr lang="en-US"/>
          </a:p>
        </p:txBody>
      </p:sp>
      <p:sp>
        <p:nvSpPr>
          <p:cNvPr id="4" name="Footer Placeholder 3"/>
          <p:cNvSpPr>
            <a:spLocks noGrp="1"/>
          </p:cNvSpPr>
          <p:nvPr>
            <p:ph type="ftr" sz="quarter" idx="2"/>
          </p:nvPr>
        </p:nvSpPr>
        <p:spPr>
          <a:xfrm>
            <a:off x="2" y="8829677"/>
            <a:ext cx="3038475" cy="466724"/>
          </a:xfrm>
          <a:prstGeom prst="rect">
            <a:avLst/>
          </a:prstGeom>
        </p:spPr>
        <p:txBody>
          <a:bodyPr vert="horz" lIns="91399" tIns="45698" rIns="91399" bIns="45698" rtlCol="0" anchor="b"/>
          <a:lstStyle>
            <a:lvl1pPr algn="l">
              <a:defRPr sz="1200"/>
            </a:lvl1pPr>
          </a:lstStyle>
          <a:p>
            <a:endParaRPr lang="en-US"/>
          </a:p>
        </p:txBody>
      </p:sp>
      <p:sp>
        <p:nvSpPr>
          <p:cNvPr id="5" name="Slide Number Placeholder 4"/>
          <p:cNvSpPr>
            <a:spLocks noGrp="1"/>
          </p:cNvSpPr>
          <p:nvPr>
            <p:ph type="sldNum" sz="quarter" idx="3"/>
          </p:nvPr>
        </p:nvSpPr>
        <p:spPr>
          <a:xfrm>
            <a:off x="3970342" y="8829677"/>
            <a:ext cx="3038475" cy="466724"/>
          </a:xfrm>
          <a:prstGeom prst="rect">
            <a:avLst/>
          </a:prstGeom>
        </p:spPr>
        <p:txBody>
          <a:bodyPr vert="horz" lIns="91399" tIns="45698" rIns="91399" bIns="45698" rtlCol="0" anchor="b"/>
          <a:lstStyle>
            <a:lvl1pPr algn="r">
              <a:defRPr sz="1200"/>
            </a:lvl1pPr>
          </a:lstStyle>
          <a:p>
            <a:fld id="{8A690425-B276-4951-BE66-4AC0AA91F970}" type="slidenum">
              <a:rPr lang="en-US" smtClean="0"/>
              <a:t>‹#›</a:t>
            </a:fld>
            <a:endParaRPr lang="en-US"/>
          </a:p>
        </p:txBody>
      </p:sp>
    </p:spTree>
    <p:extLst>
      <p:ext uri="{BB962C8B-B14F-4D97-AF65-F5344CB8AC3E}">
        <p14:creationId xmlns:p14="http://schemas.microsoft.com/office/powerpoint/2010/main" val="3104684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4"/>
            <a:ext cx="3038475" cy="466724"/>
          </a:xfrm>
          <a:prstGeom prst="rect">
            <a:avLst/>
          </a:prstGeom>
        </p:spPr>
        <p:txBody>
          <a:bodyPr vert="horz" lIns="91399" tIns="45698" rIns="91399" bIns="45698" rtlCol="0"/>
          <a:lstStyle>
            <a:lvl1pPr algn="l">
              <a:defRPr sz="1200"/>
            </a:lvl1pPr>
          </a:lstStyle>
          <a:p>
            <a:endParaRPr lang="en-US"/>
          </a:p>
        </p:txBody>
      </p:sp>
      <p:sp>
        <p:nvSpPr>
          <p:cNvPr id="3" name="Date Placeholder 2"/>
          <p:cNvSpPr>
            <a:spLocks noGrp="1"/>
          </p:cNvSpPr>
          <p:nvPr>
            <p:ph type="dt" idx="1"/>
          </p:nvPr>
        </p:nvSpPr>
        <p:spPr>
          <a:xfrm>
            <a:off x="3970342" y="4"/>
            <a:ext cx="3038475" cy="466724"/>
          </a:xfrm>
          <a:prstGeom prst="rect">
            <a:avLst/>
          </a:prstGeom>
        </p:spPr>
        <p:txBody>
          <a:bodyPr vert="horz" lIns="91399" tIns="45698" rIns="91399" bIns="45698" rtlCol="0"/>
          <a:lstStyle>
            <a:lvl1pPr algn="r">
              <a:defRPr sz="1200"/>
            </a:lvl1pPr>
          </a:lstStyle>
          <a:p>
            <a:fld id="{E1BB8DEF-696F-4B98-917F-5A3F99A3FB2A}" type="datetimeFigureOut">
              <a:rPr lang="en-US" smtClean="0"/>
              <a:t>6/18/2025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399" tIns="45698" rIns="91399" bIns="45698" rtlCol="0" anchor="ctr"/>
          <a:lstStyle/>
          <a:p>
            <a:endParaRPr lang="en-US"/>
          </a:p>
        </p:txBody>
      </p:sp>
      <p:sp>
        <p:nvSpPr>
          <p:cNvPr id="5" name="Notes Placeholder 4"/>
          <p:cNvSpPr>
            <a:spLocks noGrp="1"/>
          </p:cNvSpPr>
          <p:nvPr>
            <p:ph type="body" sz="quarter" idx="3"/>
          </p:nvPr>
        </p:nvSpPr>
        <p:spPr>
          <a:xfrm>
            <a:off x="701675" y="4473577"/>
            <a:ext cx="5607051" cy="3660774"/>
          </a:xfrm>
          <a:prstGeom prst="rect">
            <a:avLst/>
          </a:prstGeom>
        </p:spPr>
        <p:txBody>
          <a:bodyPr vert="horz" lIns="91399" tIns="45698" rIns="91399" bIns="4569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677"/>
            <a:ext cx="3038475" cy="466724"/>
          </a:xfrm>
          <a:prstGeom prst="rect">
            <a:avLst/>
          </a:prstGeom>
        </p:spPr>
        <p:txBody>
          <a:bodyPr vert="horz" lIns="91399" tIns="45698" rIns="91399" bIns="45698" rtlCol="0" anchor="b"/>
          <a:lstStyle>
            <a:lvl1pPr algn="l">
              <a:defRPr sz="1200"/>
            </a:lvl1pPr>
          </a:lstStyle>
          <a:p>
            <a:endParaRPr lang="en-US"/>
          </a:p>
        </p:txBody>
      </p:sp>
      <p:sp>
        <p:nvSpPr>
          <p:cNvPr id="7" name="Slide Number Placeholder 6"/>
          <p:cNvSpPr>
            <a:spLocks noGrp="1"/>
          </p:cNvSpPr>
          <p:nvPr>
            <p:ph type="sldNum" sz="quarter" idx="5"/>
          </p:nvPr>
        </p:nvSpPr>
        <p:spPr>
          <a:xfrm>
            <a:off x="3970342" y="8829677"/>
            <a:ext cx="3038475" cy="466724"/>
          </a:xfrm>
          <a:prstGeom prst="rect">
            <a:avLst/>
          </a:prstGeom>
        </p:spPr>
        <p:txBody>
          <a:bodyPr vert="horz" lIns="91399" tIns="45698" rIns="91399" bIns="45698" rtlCol="0" anchor="b"/>
          <a:lstStyle>
            <a:lvl1pPr algn="r">
              <a:defRPr sz="1200"/>
            </a:lvl1pPr>
          </a:lstStyle>
          <a:p>
            <a:fld id="{1E7FE9EC-F1D1-4CFA-AD37-54452623143D}" type="slidenum">
              <a:rPr lang="en-US" smtClean="0"/>
              <a:t>‹#›</a:t>
            </a:fld>
            <a:endParaRPr lang="en-US"/>
          </a:p>
        </p:txBody>
      </p:sp>
    </p:spTree>
    <p:extLst>
      <p:ext uri="{BB962C8B-B14F-4D97-AF65-F5344CB8AC3E}">
        <p14:creationId xmlns:p14="http://schemas.microsoft.com/office/powerpoint/2010/main" val="3247994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7FE9EC-F1D1-4CFA-AD37-54452623143D}" type="slidenum">
              <a:rPr lang="en-US" smtClean="0"/>
              <a:t>1</a:t>
            </a:fld>
            <a:endParaRPr lang="en-US"/>
          </a:p>
        </p:txBody>
      </p:sp>
    </p:spTree>
    <p:extLst>
      <p:ext uri="{BB962C8B-B14F-4D97-AF65-F5344CB8AC3E}">
        <p14:creationId xmlns:p14="http://schemas.microsoft.com/office/powerpoint/2010/main" val="4028334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7C66B-4C0F-1ADF-9DC1-8D5042E919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9050E8-98F8-2DE9-1D48-9266A9A0A1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D2B347-E962-7730-291A-7D464F303C24}"/>
              </a:ext>
            </a:extLst>
          </p:cNvPr>
          <p:cNvSpPr>
            <a:spLocks noGrp="1"/>
          </p:cNvSpPr>
          <p:nvPr>
            <p:ph type="body" idx="1"/>
          </p:nvPr>
        </p:nvSpPr>
        <p:spPr/>
        <p:txBody>
          <a:bodyPr/>
          <a:lstStyle/>
          <a:p>
            <a:r>
              <a:rPr lang="en-US" b="1" dirty="0"/>
              <a:t>GEORGE</a:t>
            </a:r>
          </a:p>
          <a:p>
            <a:endParaRPr lang="en-US" dirty="0"/>
          </a:p>
          <a:p>
            <a:pPr lvl="0"/>
            <a:r>
              <a:rPr lang="en-US" dirty="0"/>
              <a:t>The next item on the agenda is the Approval of Minutes and Ratification of voting actions. The Executive Committee Meeting minutes are included on page 9 of the meeting documents.</a:t>
            </a:r>
          </a:p>
          <a:p>
            <a:pPr lvl="0"/>
            <a:endParaRPr lang="en-US" dirty="0"/>
          </a:p>
          <a:p>
            <a:r>
              <a:rPr lang="en-US" dirty="0"/>
              <a:t>I would like to ask for a motion to approve the minutes of the executive committees since our last Governing Committee meeting and to ratify the actions of our committee.</a:t>
            </a:r>
          </a:p>
          <a:p>
            <a:endParaRPr lang="en-US" dirty="0"/>
          </a:p>
          <a:p>
            <a:r>
              <a:rPr lang="en-US" dirty="0"/>
              <a:t>___________________	______________________</a:t>
            </a:r>
          </a:p>
          <a:p>
            <a:r>
              <a:rPr lang="en-US" dirty="0"/>
              <a:t>Motion to Approve. 	Ask for a second to the motion. </a:t>
            </a:r>
          </a:p>
          <a:p>
            <a:endParaRPr lang="en-US" dirty="0"/>
          </a:p>
          <a:p>
            <a:r>
              <a:rPr lang="en-US" dirty="0"/>
              <a:t>All in favor say “aye”.  All opposed say “no”.  Any abstain? The motion carries.</a:t>
            </a:r>
          </a:p>
          <a:p>
            <a:pPr marL="171400" indent="-1714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1C6A3B7-65B9-E481-17A8-6263ADB5C136}"/>
              </a:ext>
            </a:extLst>
          </p:cNvPr>
          <p:cNvSpPr>
            <a:spLocks noGrp="1"/>
          </p:cNvSpPr>
          <p:nvPr>
            <p:ph type="sldNum" sz="quarter" idx="5"/>
          </p:nvPr>
        </p:nvSpPr>
        <p:spPr/>
        <p:txBody>
          <a:bodyPr/>
          <a:lstStyle/>
          <a:p>
            <a:fld id="{1E7FE9EC-F1D1-4CFA-AD37-54452623143D}" type="slidenum">
              <a:rPr lang="en-US" smtClean="0"/>
              <a:t>10</a:t>
            </a:fld>
            <a:endParaRPr lang="en-US"/>
          </a:p>
        </p:txBody>
      </p:sp>
    </p:spTree>
    <p:extLst>
      <p:ext uri="{BB962C8B-B14F-4D97-AF65-F5344CB8AC3E}">
        <p14:creationId xmlns:p14="http://schemas.microsoft.com/office/powerpoint/2010/main" val="3527877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GEORGE</a:t>
            </a:r>
          </a:p>
          <a:p>
            <a:r>
              <a:rPr lang="en-US" b="0" dirty="0"/>
              <a:t>I’d like to turn the meeting over to Kristen Mellinger who will address the Election of Officers.</a:t>
            </a:r>
          </a:p>
          <a:p>
            <a:endParaRPr lang="en-US" b="0" dirty="0"/>
          </a:p>
          <a:p>
            <a:r>
              <a:rPr lang="en-US" b="1" dirty="0"/>
              <a:t>KRISTEN MELLINGER</a:t>
            </a:r>
          </a:p>
          <a:p>
            <a:r>
              <a:rPr lang="en-US" b="0" dirty="0"/>
              <a:t>We would like to nominate and motion for: George Moore as CHAIR – Brad Erdman as VICE CHAIR - Mark Hillis as Secretary Treasurer.</a:t>
            </a:r>
          </a:p>
          <a:p>
            <a:endParaRPr lang="en-US" b="0" dirty="0"/>
          </a:p>
          <a:p>
            <a:r>
              <a:rPr lang="en-US" b="0" dirty="0"/>
              <a:t>Are there any other motions from the floor? With none heard, please close the nominations. I’d like a motion to approve these nominations.</a:t>
            </a:r>
          </a:p>
          <a:p>
            <a:endParaRPr lang="en-US" dirty="0"/>
          </a:p>
          <a:p>
            <a:r>
              <a:rPr lang="en-US" dirty="0"/>
              <a:t>___________________	______________________</a:t>
            </a:r>
          </a:p>
          <a:p>
            <a:r>
              <a:rPr lang="en-US" dirty="0"/>
              <a:t>Motion to Approve. 	Ask for a second to the motion. </a:t>
            </a:r>
          </a:p>
          <a:p>
            <a:r>
              <a:rPr lang="en-US" dirty="0"/>
              <a:t>All in favor say “aye”.  All opposed say “no”.  Any abstain? The motion carries.</a:t>
            </a:r>
          </a:p>
          <a:p>
            <a:pPr marL="457067" lvl="1"/>
            <a:endParaRPr lang="en-US" b="0" dirty="0"/>
          </a:p>
        </p:txBody>
      </p:sp>
      <p:sp>
        <p:nvSpPr>
          <p:cNvPr id="4" name="Slide Number Placeholder 3"/>
          <p:cNvSpPr>
            <a:spLocks noGrp="1"/>
          </p:cNvSpPr>
          <p:nvPr>
            <p:ph type="sldNum" sz="quarter" idx="5"/>
          </p:nvPr>
        </p:nvSpPr>
        <p:spPr/>
        <p:txBody>
          <a:bodyPr/>
          <a:lstStyle/>
          <a:p>
            <a:fld id="{1E7FE9EC-F1D1-4CFA-AD37-54452623143D}" type="slidenum">
              <a:rPr lang="en-US" smtClean="0"/>
              <a:t>11</a:t>
            </a:fld>
            <a:endParaRPr lang="en-US"/>
          </a:p>
        </p:txBody>
      </p:sp>
    </p:spTree>
    <p:extLst>
      <p:ext uri="{BB962C8B-B14F-4D97-AF65-F5344CB8AC3E}">
        <p14:creationId xmlns:p14="http://schemas.microsoft.com/office/powerpoint/2010/main" val="641336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5">
              <a:defRPr/>
            </a:pPr>
            <a:r>
              <a:rPr lang="en-US" b="1" dirty="0"/>
              <a:t>MARK</a:t>
            </a:r>
          </a:p>
          <a:p>
            <a:pPr defTabSz="914135">
              <a:defRPr/>
            </a:pPr>
            <a:r>
              <a:rPr lang="en-US" dirty="0"/>
              <a:t>DMLO and Sarah Antle continue to provide auditing for the Kentucky Plans and the FAIR Plan Alliance.  They have also expanded their residual market work to include Kansas, Illinois and a few other states saving the industry tens of thousands of dollars annually. Thank you, Sarah.</a:t>
            </a:r>
          </a:p>
          <a:p>
            <a:pPr defTabSz="914135">
              <a:defRPr/>
            </a:pPr>
            <a:endParaRPr lang="en-US" dirty="0"/>
          </a:p>
          <a:p>
            <a:pPr defTabSz="914135">
              <a:defRPr/>
            </a:pPr>
            <a:r>
              <a:rPr lang="en-US" b="1" dirty="0"/>
              <a:t>Mark </a:t>
            </a:r>
            <a:r>
              <a:rPr lang="en-US" dirty="0"/>
              <a:t>will turn the meeting over to Sarah for her review.  Once Sarah is done, </a:t>
            </a:r>
            <a:r>
              <a:rPr lang="en-US" b="1" dirty="0"/>
              <a:t>Mark</a:t>
            </a:r>
            <a:r>
              <a:rPr lang="en-US" dirty="0"/>
              <a:t> will make note of the CAIP audit by KPMG.</a:t>
            </a:r>
          </a:p>
          <a:p>
            <a:endParaRPr lang="en-US" dirty="0"/>
          </a:p>
        </p:txBody>
      </p:sp>
      <p:sp>
        <p:nvSpPr>
          <p:cNvPr id="4" name="Slide Number Placeholder 3"/>
          <p:cNvSpPr>
            <a:spLocks noGrp="1"/>
          </p:cNvSpPr>
          <p:nvPr>
            <p:ph type="sldNum" sz="quarter" idx="10"/>
          </p:nvPr>
        </p:nvSpPr>
        <p:spPr/>
        <p:txBody>
          <a:bodyPr/>
          <a:lstStyle/>
          <a:p>
            <a:fld id="{1E7FE9EC-F1D1-4CFA-AD37-54452623143D}" type="slidenum">
              <a:rPr lang="en-US" smtClean="0"/>
              <a:t>12</a:t>
            </a:fld>
            <a:endParaRPr lang="en-US"/>
          </a:p>
        </p:txBody>
      </p:sp>
    </p:spTree>
    <p:extLst>
      <p:ext uri="{BB962C8B-B14F-4D97-AF65-F5344CB8AC3E}">
        <p14:creationId xmlns:p14="http://schemas.microsoft.com/office/powerpoint/2010/main" val="4008428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MARK</a:t>
            </a:r>
          </a:p>
          <a:p>
            <a:endParaRPr lang="en-US" b="1" dirty="0"/>
          </a:p>
          <a:p>
            <a:r>
              <a:rPr lang="en-US" b="0" dirty="0"/>
              <a:t>As each of you know, when the industry was asked just a few years ago for carriers willing to service the commercial business, there was but one insurer willing to continue to do so. For 2026, you will see that Administrative Expenses will move </a:t>
            </a:r>
            <a:r>
              <a:rPr lang="en-US" b="1" dirty="0">
                <a:highlight>
                  <a:srgbClr val="FFFF00"/>
                </a:highlight>
              </a:rPr>
              <a:t>from 17.5% down to 17.3%  And ULAE will move from 3.9% to 3.8%.  </a:t>
            </a:r>
            <a:r>
              <a:rPr lang="en-US" b="0" dirty="0"/>
              <a:t>You will recall, that in September of 2022, we began writing commercial using a fronting company (National Specialty and using AIPSO as the service provider.)</a:t>
            </a:r>
          </a:p>
          <a:p>
            <a:endParaRPr lang="en-US" b="0" dirty="0"/>
          </a:p>
          <a:p>
            <a:r>
              <a:rPr lang="en-US" b="0" dirty="0"/>
              <a:t>At this time, I would ask for </a:t>
            </a:r>
            <a:r>
              <a:rPr lang="en-US" dirty="0"/>
              <a:t>a motion to approve the administrative expense allowance and loss adjustment expense for servicing commercial auto for 2025.</a:t>
            </a:r>
          </a:p>
          <a:p>
            <a:endParaRPr lang="en-US" dirty="0"/>
          </a:p>
          <a:p>
            <a:r>
              <a:rPr lang="en-US" dirty="0"/>
              <a:t>___________________	______________________</a:t>
            </a:r>
          </a:p>
          <a:p>
            <a:r>
              <a:rPr lang="en-US" dirty="0"/>
              <a:t>Motion to Approve. 	Ask for a second to the motion. </a:t>
            </a:r>
          </a:p>
          <a:p>
            <a:r>
              <a:rPr lang="en-US" dirty="0"/>
              <a:t>All in favor say “aye”.  All opposed say “no”.  Any abstain? The motion carries.</a:t>
            </a:r>
          </a:p>
          <a:p>
            <a:endParaRPr lang="en-US" dirty="0"/>
          </a:p>
        </p:txBody>
      </p:sp>
      <p:sp>
        <p:nvSpPr>
          <p:cNvPr id="4" name="Slide Number Placeholder 3"/>
          <p:cNvSpPr>
            <a:spLocks noGrp="1"/>
          </p:cNvSpPr>
          <p:nvPr>
            <p:ph type="sldNum" sz="quarter" idx="10"/>
          </p:nvPr>
        </p:nvSpPr>
        <p:spPr/>
        <p:txBody>
          <a:bodyPr/>
          <a:lstStyle/>
          <a:p>
            <a:fld id="{1E7FE9EC-F1D1-4CFA-AD37-54452623143D}" type="slidenum">
              <a:rPr lang="en-US" smtClean="0"/>
              <a:t>13</a:t>
            </a:fld>
            <a:endParaRPr lang="en-US"/>
          </a:p>
        </p:txBody>
      </p:sp>
    </p:spTree>
    <p:extLst>
      <p:ext uri="{BB962C8B-B14F-4D97-AF65-F5344CB8AC3E}">
        <p14:creationId xmlns:p14="http://schemas.microsoft.com/office/powerpoint/2010/main" val="412061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MARK</a:t>
            </a:r>
          </a:p>
          <a:p>
            <a:endParaRPr lang="en-US" b="1" dirty="0"/>
          </a:p>
          <a:p>
            <a:r>
              <a:rPr lang="en-US" b="0" dirty="0"/>
              <a:t>We will now move through some results of our operation.  (Budget is on page 57 of meeting documents.)</a:t>
            </a:r>
          </a:p>
          <a:p>
            <a:endParaRPr lang="en-US" b="0" dirty="0"/>
          </a:p>
          <a:p>
            <a:r>
              <a:rPr lang="en-US" b="0" dirty="0"/>
              <a:t>For</a:t>
            </a:r>
            <a:r>
              <a:rPr lang="en-US" dirty="0"/>
              <a:t> 2025 our executive committee approved and administrative budget of $212,216.  However, because we had extra funds remaining from prior years, the recommended and approved assessment was just $168,285 which was $30k less than 2023.  There was simply the $100 annual fee charged for 2025 AIPSO operations per carrier.</a:t>
            </a:r>
          </a:p>
          <a:p>
            <a:endParaRPr lang="en-US" dirty="0"/>
          </a:p>
          <a:p>
            <a:pPr defTabSz="914135">
              <a:defRPr/>
            </a:pPr>
            <a:r>
              <a:rPr lang="en-US" dirty="0"/>
              <a:t>We continue to see pressure annually in all of our organizations for health insurance.  However, we also continue to focus upon operational efficiencies.  In that regard, you will recall that we transitioned the daily operations of the Plan to AIPSO effective April 1, 2018.  This aligns us with the majority of the states across the country and will provide costs savings for many years.  We began to see returns on this in 2019 and continue to see these today as we transition staffing here locally through retirements which take place late this year and early next year.</a:t>
            </a:r>
          </a:p>
          <a:p>
            <a:endParaRPr lang="en-US" dirty="0"/>
          </a:p>
          <a:p>
            <a:r>
              <a:rPr lang="en-US" dirty="0"/>
              <a:t>We also have worked hard over the last few years to make sure that each of our employees are cross trained, so that we can efficiently share resources and allocate each employee based upon the needs of a Plan.  This allows for us to continue to focus on saving the industry money.  This cross training now includes training to assist Plans in other states.</a:t>
            </a:r>
          </a:p>
          <a:p>
            <a:endParaRPr lang="en-US" dirty="0"/>
          </a:p>
          <a:p>
            <a:r>
              <a:rPr lang="en-US" dirty="0"/>
              <a:t>Plans have continued to assist other states though the FAIR Plan Alliance and we bill other states for our services.  This offsets some of our wages and benefits costs, reducing our overall expenses in Kentucky – and at the same time, provides for savings and efficiencies in other states as well.</a:t>
            </a:r>
          </a:p>
        </p:txBody>
      </p:sp>
      <p:sp>
        <p:nvSpPr>
          <p:cNvPr id="4" name="Slide Number Placeholder 3"/>
          <p:cNvSpPr>
            <a:spLocks noGrp="1"/>
          </p:cNvSpPr>
          <p:nvPr>
            <p:ph type="sldNum" sz="quarter" idx="10"/>
          </p:nvPr>
        </p:nvSpPr>
        <p:spPr/>
        <p:txBody>
          <a:bodyPr/>
          <a:lstStyle/>
          <a:p>
            <a:fld id="{1E7FE9EC-F1D1-4CFA-AD37-54452623143D}" type="slidenum">
              <a:rPr lang="en-US" smtClean="0"/>
              <a:t>14</a:t>
            </a:fld>
            <a:endParaRPr lang="en-US"/>
          </a:p>
        </p:txBody>
      </p:sp>
    </p:spTree>
    <p:extLst>
      <p:ext uri="{BB962C8B-B14F-4D97-AF65-F5344CB8AC3E}">
        <p14:creationId xmlns:p14="http://schemas.microsoft.com/office/powerpoint/2010/main" val="3350629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0B390-45D8-96FC-EAAA-72805C773C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3CD15D-0B38-F9FD-B56D-D4D09EEF0E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DC0018-6AF1-7CFD-0C3D-B1514F9B337C}"/>
              </a:ext>
            </a:extLst>
          </p:cNvPr>
          <p:cNvSpPr>
            <a:spLocks noGrp="1"/>
          </p:cNvSpPr>
          <p:nvPr>
            <p:ph type="body" idx="1"/>
          </p:nvPr>
        </p:nvSpPr>
        <p:spPr/>
        <p:txBody>
          <a:bodyPr/>
          <a:lstStyle/>
          <a:p>
            <a:pPr defTabSz="914135">
              <a:defRPr/>
            </a:pPr>
            <a:r>
              <a:rPr lang="en-US" b="1" dirty="0"/>
              <a:t>ERIN</a:t>
            </a:r>
          </a:p>
          <a:p>
            <a:endParaRPr lang="en-US" dirty="0"/>
          </a:p>
          <a:p>
            <a:r>
              <a:rPr lang="en-US" dirty="0"/>
              <a:t>AIPSO handles our commercial auto plan under the company National Specialty, with a team led by Matt Mayfield who has been involved in residual auto markets for many years (with Progressive &amp; National Continental previously.)</a:t>
            </a:r>
          </a:p>
          <a:p>
            <a:endParaRPr lang="en-US" dirty="0"/>
          </a:p>
          <a:p>
            <a:r>
              <a:rPr lang="en-US" dirty="0"/>
              <a:t>National Specialty wrapped up 2024 with $631K in written premium and a book of 22 policies made up of 73% Auto Dealers and 27% Business Auto policies. Q1 2025 showed a slight increase with a PIF count at 25 as of end-of-March. </a:t>
            </a:r>
          </a:p>
          <a:p>
            <a:endParaRPr lang="en-US" dirty="0"/>
          </a:p>
          <a:p>
            <a:r>
              <a:rPr lang="en-US" dirty="0"/>
              <a:t>Kentucky Auto Plan policies do not renew beyond the 3</a:t>
            </a:r>
            <a:r>
              <a:rPr lang="en-US" baseline="30000" dirty="0"/>
              <a:t>rd</a:t>
            </a:r>
            <a:r>
              <a:rPr lang="en-US" dirty="0"/>
              <a:t> term.  Those who continue to need coverage can of course reapply.  </a:t>
            </a:r>
          </a:p>
          <a:p>
            <a:endParaRPr lang="en-US" dirty="0">
              <a:latin typeface="Aptos Display" panose="020B0004020202020204" pitchFamily="34" charset="0"/>
            </a:endParaRPr>
          </a:p>
        </p:txBody>
      </p:sp>
      <p:sp>
        <p:nvSpPr>
          <p:cNvPr id="4" name="Slide Number Placeholder 3">
            <a:extLst>
              <a:ext uri="{FF2B5EF4-FFF2-40B4-BE49-F238E27FC236}">
                <a16:creationId xmlns:a16="http://schemas.microsoft.com/office/drawing/2014/main" id="{BB44BE94-4C02-278C-79D0-A47A0E180866}"/>
              </a:ext>
            </a:extLst>
          </p:cNvPr>
          <p:cNvSpPr>
            <a:spLocks noGrp="1"/>
          </p:cNvSpPr>
          <p:nvPr>
            <p:ph type="sldNum" sz="quarter" idx="10"/>
          </p:nvPr>
        </p:nvSpPr>
        <p:spPr/>
        <p:txBody>
          <a:bodyPr/>
          <a:lstStyle/>
          <a:p>
            <a:fld id="{1E7FE9EC-F1D1-4CFA-AD37-54452623143D}" type="slidenum">
              <a:rPr lang="en-US" smtClean="0"/>
              <a:t>15</a:t>
            </a:fld>
            <a:endParaRPr lang="en-US"/>
          </a:p>
        </p:txBody>
      </p:sp>
    </p:spTree>
    <p:extLst>
      <p:ext uri="{BB962C8B-B14F-4D97-AF65-F5344CB8AC3E}">
        <p14:creationId xmlns:p14="http://schemas.microsoft.com/office/powerpoint/2010/main" val="4135589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80F65-F4EF-8B7E-5E04-8AD255D654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15BAAB-5AB1-032E-254A-4962D751D6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AE5DF9-F4D8-3657-EE5C-9C443E0B03D0}"/>
              </a:ext>
            </a:extLst>
          </p:cNvPr>
          <p:cNvSpPr>
            <a:spLocks noGrp="1"/>
          </p:cNvSpPr>
          <p:nvPr>
            <p:ph type="body" idx="1"/>
          </p:nvPr>
        </p:nvSpPr>
        <p:spPr/>
        <p:txBody>
          <a:bodyPr/>
          <a:lstStyle/>
          <a:p>
            <a:pPr defTabSz="914135">
              <a:defRPr/>
            </a:pPr>
            <a:r>
              <a:rPr lang="en-US" b="1" dirty="0"/>
              <a:t>ERIN</a:t>
            </a:r>
          </a:p>
          <a:p>
            <a:endParaRPr lang="en-US" dirty="0"/>
          </a:p>
          <a:p>
            <a:r>
              <a:rPr lang="en-US" dirty="0"/>
              <a:t>National Specialty ended 2024 with 4 open claims. Loss data , including $54K paid losses noted on the slide.</a:t>
            </a:r>
          </a:p>
          <a:p>
            <a:r>
              <a:rPr lang="en-US" dirty="0">
                <a:latin typeface="Aptos Display" panose="020B0004020202020204" pitchFamily="34" charset="0"/>
              </a:rPr>
              <a:t>As of Q1 2025 there are also 4 open claims with reserves at $267K</a:t>
            </a:r>
          </a:p>
          <a:p>
            <a:endParaRPr lang="en-US" dirty="0">
              <a:latin typeface="Aptos Display" panose="020B0004020202020204" pitchFamily="34" charset="0"/>
            </a:endParaRPr>
          </a:p>
        </p:txBody>
      </p:sp>
      <p:sp>
        <p:nvSpPr>
          <p:cNvPr id="4" name="Slide Number Placeholder 3">
            <a:extLst>
              <a:ext uri="{FF2B5EF4-FFF2-40B4-BE49-F238E27FC236}">
                <a16:creationId xmlns:a16="http://schemas.microsoft.com/office/drawing/2014/main" id="{17B5DE5B-F94C-BF9F-FF71-75FAA876E315}"/>
              </a:ext>
            </a:extLst>
          </p:cNvPr>
          <p:cNvSpPr>
            <a:spLocks noGrp="1"/>
          </p:cNvSpPr>
          <p:nvPr>
            <p:ph type="sldNum" sz="quarter" idx="10"/>
          </p:nvPr>
        </p:nvSpPr>
        <p:spPr/>
        <p:txBody>
          <a:bodyPr/>
          <a:lstStyle/>
          <a:p>
            <a:fld id="{1E7FE9EC-F1D1-4CFA-AD37-54452623143D}" type="slidenum">
              <a:rPr lang="en-US" smtClean="0"/>
              <a:t>16</a:t>
            </a:fld>
            <a:endParaRPr lang="en-US"/>
          </a:p>
        </p:txBody>
      </p:sp>
    </p:spTree>
    <p:extLst>
      <p:ext uri="{BB962C8B-B14F-4D97-AF65-F5344CB8AC3E}">
        <p14:creationId xmlns:p14="http://schemas.microsoft.com/office/powerpoint/2010/main" val="4287967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ERIN</a:t>
            </a:r>
          </a:p>
          <a:p>
            <a:r>
              <a:rPr lang="en-US" dirty="0"/>
              <a:t>Moving over to our personal auto side, this slide shows policies written since 2017. </a:t>
            </a:r>
            <a:r>
              <a:rPr lang="en-US" dirty="0">
                <a:latin typeface="Calibri" panose="020F0502020204030204" pitchFamily="34" charset="0"/>
                <a:ea typeface="Calibri" panose="020F0502020204030204" pitchFamily="34" charset="0"/>
              </a:rPr>
              <a:t>We ended 2024 with 6 new policies written, down from 14 in 2023. </a:t>
            </a:r>
            <a:r>
              <a:rPr lang="en-US" sz="1900" dirty="0">
                <a:latin typeface="Calibri" panose="020F0502020204030204" pitchFamily="34" charset="0"/>
                <a:ea typeface="Calibri" panose="020F0502020204030204" pitchFamily="34" charset="0"/>
              </a:rPr>
              <a:t>Through Q1, we have written 2 new policies and have 4 policies in force. </a:t>
            </a:r>
          </a:p>
          <a:p>
            <a:r>
              <a:rPr lang="en-US" sz="1900" dirty="0">
                <a:latin typeface="Calibri" panose="020F0502020204030204" pitchFamily="34" charset="0"/>
                <a:ea typeface="Calibri" panose="020F0502020204030204" pitchFamily="34" charset="0"/>
              </a:rPr>
              <a:t> </a:t>
            </a:r>
            <a:r>
              <a:rPr lang="en-US" dirty="0"/>
              <a:t>Kentucky Auto Plan Staff reviews AIPSO’s handling of incoming applications by checking a sample for timely and effective processing as the app goes through the underwriting process. We also review claims processing, including ongoing claims handling. </a:t>
            </a:r>
          </a:p>
          <a:p>
            <a:r>
              <a:rPr lang="en-US" dirty="0"/>
              <a:t>As a reminder, in 2017, we had just under 700 applications.  </a:t>
            </a:r>
          </a:p>
          <a:p>
            <a:r>
              <a:rPr lang="en-US" dirty="0"/>
              <a:t>In 2018, we had over 500.  </a:t>
            </a:r>
          </a:p>
          <a:p>
            <a:r>
              <a:rPr lang="en-US" dirty="0"/>
              <a:t>In 2019, the first year of the PAIP, we had just 50.</a:t>
            </a:r>
          </a:p>
          <a:p>
            <a:r>
              <a:rPr lang="en-US" dirty="0"/>
              <a:t>In 2020, the second year of the PAIP we had just 49</a:t>
            </a:r>
          </a:p>
          <a:p>
            <a:r>
              <a:rPr lang="en-US" dirty="0"/>
              <a:t>In 2021, the third year of the PAIP we had 18.</a:t>
            </a:r>
          </a:p>
          <a:p>
            <a:r>
              <a:rPr lang="en-US" dirty="0"/>
              <a:t>In 2022, the fourth year of the PAIP, we had 2.</a:t>
            </a:r>
          </a:p>
          <a:p>
            <a:r>
              <a:rPr lang="en-US" dirty="0"/>
              <a:t>In 2023 we issued 14 policies.</a:t>
            </a:r>
          </a:p>
          <a:p>
            <a:r>
              <a:rPr lang="en-US" dirty="0"/>
              <a:t>In 2024 we issued 6 policies.</a:t>
            </a:r>
          </a:p>
          <a:p>
            <a:r>
              <a:rPr lang="en-US" dirty="0"/>
              <a:t>In 2025, through March, we have issued 2.</a:t>
            </a:r>
          </a:p>
        </p:txBody>
      </p:sp>
      <p:sp>
        <p:nvSpPr>
          <p:cNvPr id="4" name="Slide Number Placeholder 3"/>
          <p:cNvSpPr>
            <a:spLocks noGrp="1"/>
          </p:cNvSpPr>
          <p:nvPr>
            <p:ph type="sldNum" sz="quarter" idx="10"/>
          </p:nvPr>
        </p:nvSpPr>
        <p:spPr/>
        <p:txBody>
          <a:bodyPr/>
          <a:lstStyle/>
          <a:p>
            <a:fld id="{1E7FE9EC-F1D1-4CFA-AD37-54452623143D}" type="slidenum">
              <a:rPr lang="en-US" smtClean="0"/>
              <a:t>17</a:t>
            </a:fld>
            <a:endParaRPr lang="en-US"/>
          </a:p>
        </p:txBody>
      </p:sp>
    </p:spTree>
    <p:extLst>
      <p:ext uri="{BB962C8B-B14F-4D97-AF65-F5344CB8AC3E}">
        <p14:creationId xmlns:p14="http://schemas.microsoft.com/office/powerpoint/2010/main" val="1263724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ERIN </a:t>
            </a:r>
          </a:p>
          <a:p>
            <a:endParaRPr lang="en-US" dirty="0"/>
          </a:p>
          <a:p>
            <a:r>
              <a:rPr lang="en-US" dirty="0"/>
              <a:t>Our Written Premium decreased in 2024 compared to 2023, corresponding to the decrease in policies written. We ended 2024 with just over $33K in written premium, </a:t>
            </a:r>
            <a:r>
              <a:rPr lang="en-US" b="0" dirty="0"/>
              <a:t>6 policies issued for the year and 4 policies in force. </a:t>
            </a:r>
          </a:p>
          <a:p>
            <a:endParaRPr lang="en-US" b="1" dirty="0"/>
          </a:p>
          <a:p>
            <a:r>
              <a:rPr lang="en-US" dirty="0"/>
              <a:t>Written Premium YOY</a:t>
            </a:r>
          </a:p>
          <a:p>
            <a:pPr marL="440687" indent="-440687">
              <a:buAutoNum type="arabicPlain" startAt="2019"/>
            </a:pPr>
            <a:r>
              <a:rPr lang="en-US" sz="1900" dirty="0">
                <a:solidFill>
                  <a:srgbClr val="000000"/>
                </a:solidFill>
                <a:latin typeface="Calibri" panose="020F0502020204030204" pitchFamily="34" charset="0"/>
              </a:rPr>
              <a:t>$105,197</a:t>
            </a:r>
            <a:r>
              <a:rPr lang="en-US" sz="1900" dirty="0"/>
              <a:t> </a:t>
            </a:r>
          </a:p>
          <a:p>
            <a:pPr marL="440687" indent="-440687">
              <a:buAutoNum type="arabicPlain" startAt="2020"/>
            </a:pPr>
            <a:r>
              <a:rPr lang="en-US" sz="1900" dirty="0">
                <a:solidFill>
                  <a:srgbClr val="000000"/>
                </a:solidFill>
                <a:latin typeface="Calibri" panose="020F0502020204030204" pitchFamily="34" charset="0"/>
              </a:rPr>
              <a:t>$110,506</a:t>
            </a:r>
            <a:r>
              <a:rPr lang="en-US" sz="1900" dirty="0"/>
              <a:t> </a:t>
            </a:r>
          </a:p>
          <a:p>
            <a:pPr marL="440687" indent="-440687">
              <a:buAutoNum type="arabicPlain" startAt="2020"/>
            </a:pPr>
            <a:r>
              <a:rPr lang="en-US" sz="1900" dirty="0"/>
              <a:t>$48,790</a:t>
            </a:r>
          </a:p>
          <a:p>
            <a:pPr marL="440687" indent="-440687">
              <a:buAutoNum type="arabicPlain" startAt="2020"/>
            </a:pPr>
            <a:r>
              <a:rPr lang="en-US" sz="1900" dirty="0"/>
              <a:t>$22,076</a:t>
            </a:r>
          </a:p>
          <a:p>
            <a:pPr marL="440687" indent="-440687">
              <a:buAutoNum type="arabicPlain" startAt="2020"/>
            </a:pPr>
            <a:r>
              <a:rPr lang="en-US" sz="1900" dirty="0"/>
              <a:t>$93,272</a:t>
            </a:r>
          </a:p>
          <a:p>
            <a:pPr marL="440687" indent="-440687">
              <a:buAutoNum type="arabicPlain" startAt="2020"/>
            </a:pPr>
            <a:r>
              <a:rPr lang="en-US" sz="1900" dirty="0"/>
              <a:t>$33,539</a:t>
            </a:r>
          </a:p>
          <a:p>
            <a:pPr marL="440687" indent="-440687">
              <a:buAutoNum type="arabicPlain" startAt="2020"/>
            </a:pPr>
            <a:endParaRPr lang="en-US" sz="1900" dirty="0">
              <a:solidFill>
                <a:srgbClr val="000000"/>
              </a:solidFill>
              <a:latin typeface="Calibri" panose="020F0502020204030204" pitchFamily="34" charset="0"/>
            </a:endParaRPr>
          </a:p>
          <a:p>
            <a:pPr marL="440687" indent="-440687">
              <a:buAutoNum type="arabicPlain" startAt="2021"/>
            </a:pPr>
            <a:endParaRPr lang="en-US" dirty="0"/>
          </a:p>
          <a:p>
            <a:endParaRPr lang="en-US" dirty="0"/>
          </a:p>
        </p:txBody>
      </p:sp>
      <p:sp>
        <p:nvSpPr>
          <p:cNvPr id="4" name="Slide Number Placeholder 3"/>
          <p:cNvSpPr>
            <a:spLocks noGrp="1"/>
          </p:cNvSpPr>
          <p:nvPr>
            <p:ph type="sldNum" sz="quarter" idx="10"/>
          </p:nvPr>
        </p:nvSpPr>
        <p:spPr/>
        <p:txBody>
          <a:bodyPr/>
          <a:lstStyle/>
          <a:p>
            <a:fld id="{1E7FE9EC-F1D1-4CFA-AD37-54452623143D}" type="slidenum">
              <a:rPr lang="en-US" smtClean="0"/>
              <a:t>18</a:t>
            </a:fld>
            <a:endParaRPr lang="en-US"/>
          </a:p>
        </p:txBody>
      </p:sp>
    </p:spTree>
    <p:extLst>
      <p:ext uri="{BB962C8B-B14F-4D97-AF65-F5344CB8AC3E}">
        <p14:creationId xmlns:p14="http://schemas.microsoft.com/office/powerpoint/2010/main" val="2628475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ERIN</a:t>
            </a:r>
          </a:p>
          <a:p>
            <a:endParaRPr lang="en-US" b="1" dirty="0"/>
          </a:p>
          <a:p>
            <a:r>
              <a:rPr lang="en-US" dirty="0"/>
              <a:t>This is a snapshot of our personal auto results for 2024.  We continue to see a significant decline in applications. This is driven by continued education to producers, as well as the fact that the voluntary market has continued to provide avenues for coverage for this business.</a:t>
            </a:r>
          </a:p>
          <a:p>
            <a:endParaRPr lang="en-US" dirty="0"/>
          </a:p>
          <a:p>
            <a:r>
              <a:rPr lang="en-US" dirty="0"/>
              <a:t>You will see that we had under $35k in written premium.</a:t>
            </a:r>
          </a:p>
          <a:p>
            <a:endParaRPr lang="en-US" dirty="0"/>
          </a:p>
          <a:p>
            <a:r>
              <a:rPr lang="en-US" dirty="0"/>
              <a:t>In 2025, as of month-end for March we have had 2 new policies written in 2025, and a total of 4 policies in force. </a:t>
            </a:r>
          </a:p>
          <a:p>
            <a:endParaRPr lang="en-US" dirty="0"/>
          </a:p>
        </p:txBody>
      </p:sp>
      <p:sp>
        <p:nvSpPr>
          <p:cNvPr id="4" name="Slide Number Placeholder 3"/>
          <p:cNvSpPr>
            <a:spLocks noGrp="1"/>
          </p:cNvSpPr>
          <p:nvPr>
            <p:ph type="sldNum" sz="quarter" idx="10"/>
          </p:nvPr>
        </p:nvSpPr>
        <p:spPr/>
        <p:txBody>
          <a:bodyPr/>
          <a:lstStyle/>
          <a:p>
            <a:fld id="{1E7FE9EC-F1D1-4CFA-AD37-54452623143D}" type="slidenum">
              <a:rPr lang="en-US" smtClean="0"/>
              <a:t>19</a:t>
            </a:fld>
            <a:endParaRPr lang="en-US"/>
          </a:p>
        </p:txBody>
      </p:sp>
    </p:spTree>
    <p:extLst>
      <p:ext uri="{BB962C8B-B14F-4D97-AF65-F5344CB8AC3E}">
        <p14:creationId xmlns:p14="http://schemas.microsoft.com/office/powerpoint/2010/main" val="2355728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Mark</a:t>
            </a:r>
          </a:p>
          <a:p>
            <a:endParaRPr lang="en-US" dirty="0"/>
          </a:p>
          <a:p>
            <a:r>
              <a:rPr lang="en-US" dirty="0"/>
              <a:t>Welcome to the KAIP Governing Committee meeting.</a:t>
            </a:r>
          </a:p>
          <a:p>
            <a:endParaRPr lang="en-US" dirty="0"/>
          </a:p>
          <a:p>
            <a:r>
              <a:rPr lang="en-US" dirty="0"/>
              <a:t>A few things before George kicks off the meeting for those on the phone.</a:t>
            </a:r>
          </a:p>
          <a:p>
            <a:endParaRPr lang="en-US" dirty="0"/>
          </a:p>
          <a:p>
            <a:r>
              <a:rPr lang="en-US" dirty="0"/>
              <a:t>Please keep your phone on mute to minimize background noise.</a:t>
            </a:r>
          </a:p>
          <a:p>
            <a:r>
              <a:rPr lang="en-US" dirty="0"/>
              <a:t>Please unmute your phones for Roll Call; to Vote; or to Ask Questions.</a:t>
            </a:r>
          </a:p>
          <a:p>
            <a:r>
              <a:rPr lang="en-US" dirty="0"/>
              <a:t>When making motions, or seconding motions, please start by stating your name so that we can properly record each motion.</a:t>
            </a:r>
          </a:p>
        </p:txBody>
      </p:sp>
      <p:sp>
        <p:nvSpPr>
          <p:cNvPr id="4" name="Slide Number Placeholder 3"/>
          <p:cNvSpPr>
            <a:spLocks noGrp="1"/>
          </p:cNvSpPr>
          <p:nvPr>
            <p:ph type="sldNum" sz="quarter" idx="5"/>
          </p:nvPr>
        </p:nvSpPr>
        <p:spPr/>
        <p:txBody>
          <a:bodyPr/>
          <a:lstStyle/>
          <a:p>
            <a:fld id="{1E7FE9EC-F1D1-4CFA-AD37-54452623143D}" type="slidenum">
              <a:rPr lang="en-US" smtClean="0"/>
              <a:t>2</a:t>
            </a:fld>
            <a:endParaRPr lang="en-US"/>
          </a:p>
        </p:txBody>
      </p:sp>
    </p:spTree>
    <p:extLst>
      <p:ext uri="{BB962C8B-B14F-4D97-AF65-F5344CB8AC3E}">
        <p14:creationId xmlns:p14="http://schemas.microsoft.com/office/powerpoint/2010/main" val="2324893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ERIN</a:t>
            </a:r>
          </a:p>
          <a:p>
            <a:endParaRPr lang="en-US" dirty="0"/>
          </a:p>
          <a:p>
            <a:r>
              <a:rPr lang="en-US" dirty="0"/>
              <a:t>Kentucky staff conduct regular audits of Claims Handling and PAIP processing to include application reviews, timeliness, adherence to the Plan Manual and appropriateness of outgoing documents. </a:t>
            </a:r>
          </a:p>
          <a:p>
            <a:endParaRPr lang="en-US" dirty="0"/>
          </a:p>
          <a:p>
            <a:r>
              <a:rPr lang="en-US" dirty="0"/>
              <a:t>The Plan’s staff (Michael for Commercial and Keith for Private Passenger) are making the relationship with AIPSO a priority to continue to drive results and gain focus for our small plan. Keith visited AIPSO headquarters last fall and Michael has held multiple meetings this year with our CAIP partners in Cleveland (AIPSO’s satellite office) and may visit in Q1 2026. </a:t>
            </a:r>
          </a:p>
          <a:p>
            <a:endParaRPr lang="en-US" dirty="0"/>
          </a:p>
        </p:txBody>
      </p:sp>
      <p:sp>
        <p:nvSpPr>
          <p:cNvPr id="4" name="Slide Number Placeholder 3"/>
          <p:cNvSpPr>
            <a:spLocks noGrp="1"/>
          </p:cNvSpPr>
          <p:nvPr>
            <p:ph type="sldNum" sz="quarter" idx="5"/>
          </p:nvPr>
        </p:nvSpPr>
        <p:spPr/>
        <p:txBody>
          <a:bodyPr/>
          <a:lstStyle/>
          <a:p>
            <a:fld id="{1E7FE9EC-F1D1-4CFA-AD37-54452623143D}" type="slidenum">
              <a:rPr lang="en-US" smtClean="0"/>
              <a:t>20</a:t>
            </a:fld>
            <a:endParaRPr lang="en-US"/>
          </a:p>
        </p:txBody>
      </p:sp>
    </p:spTree>
    <p:extLst>
      <p:ext uri="{BB962C8B-B14F-4D97-AF65-F5344CB8AC3E}">
        <p14:creationId xmlns:p14="http://schemas.microsoft.com/office/powerpoint/2010/main" val="967155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MARK  </a:t>
            </a:r>
          </a:p>
          <a:p>
            <a:r>
              <a:rPr lang="en-US" b="0" dirty="0"/>
              <a:t>(Starting on page </a:t>
            </a:r>
            <a:r>
              <a:rPr lang="en-US" b="0" dirty="0">
                <a:highlight>
                  <a:srgbClr val="FFFF00"/>
                </a:highlight>
              </a:rPr>
              <a:t>60</a:t>
            </a:r>
            <a:r>
              <a:rPr lang="en-US" b="0" dirty="0"/>
              <a:t> of the documents.) We know that in some instances we are price competitive.  Each year we conduct a rate review.  For 2026 t</a:t>
            </a:r>
            <a:r>
              <a:rPr lang="en-US" dirty="0"/>
              <a:t>he actuarial review reflects the need to take </a:t>
            </a:r>
            <a:r>
              <a:rPr lang="en-US" b="1" dirty="0"/>
              <a:t>a 12.3%</a:t>
            </a:r>
            <a:r>
              <a:rPr lang="en-US" dirty="0"/>
              <a:t> uncapped increase for Personal Auto.  Because we know we are rate competitive and should not be, and because the monetary impact is small (under $7K), I recommend that we stay in line with the rate indications and take this rate increase effective 1/1/2026.  This recommendation is consistent with our actions over the past number of years, and consistent with our filings and approvals with the DOI.</a:t>
            </a:r>
          </a:p>
          <a:p>
            <a:endParaRPr lang="en-US" dirty="0"/>
          </a:p>
          <a:p>
            <a:r>
              <a:rPr lang="en-US" dirty="0"/>
              <a:t>___________________	______________________</a:t>
            </a:r>
          </a:p>
          <a:p>
            <a:r>
              <a:rPr lang="en-US" dirty="0"/>
              <a:t>Motion to Approve. 	Ask for a second to the motion. </a:t>
            </a:r>
          </a:p>
          <a:p>
            <a:r>
              <a:rPr lang="en-US" dirty="0"/>
              <a:t>All in favor say “aye”.  All opposed say “no”.  Any abstain? The motion carries.</a:t>
            </a:r>
          </a:p>
          <a:p>
            <a:endParaRPr lang="en-US" dirty="0"/>
          </a:p>
        </p:txBody>
      </p:sp>
      <p:sp>
        <p:nvSpPr>
          <p:cNvPr id="4" name="Slide Number Placeholder 3"/>
          <p:cNvSpPr>
            <a:spLocks noGrp="1"/>
          </p:cNvSpPr>
          <p:nvPr>
            <p:ph type="sldNum" sz="quarter" idx="5"/>
          </p:nvPr>
        </p:nvSpPr>
        <p:spPr/>
        <p:txBody>
          <a:bodyPr/>
          <a:lstStyle/>
          <a:p>
            <a:fld id="{1E7FE9EC-F1D1-4CFA-AD37-54452623143D}" type="slidenum">
              <a:rPr lang="en-US" smtClean="0"/>
              <a:t>21</a:t>
            </a:fld>
            <a:endParaRPr lang="en-US"/>
          </a:p>
        </p:txBody>
      </p:sp>
    </p:spTree>
    <p:extLst>
      <p:ext uri="{BB962C8B-B14F-4D97-AF65-F5344CB8AC3E}">
        <p14:creationId xmlns:p14="http://schemas.microsoft.com/office/powerpoint/2010/main" val="3207881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0C6CD-71DC-BC14-42EF-C82BB7FDCA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7B31BE-A2F5-324B-1C36-F582381D99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B07E2F-3646-9E71-AB48-6FA2206D1045}"/>
              </a:ext>
            </a:extLst>
          </p:cNvPr>
          <p:cNvSpPr>
            <a:spLocks noGrp="1"/>
          </p:cNvSpPr>
          <p:nvPr>
            <p:ph type="body" idx="1"/>
          </p:nvPr>
        </p:nvSpPr>
        <p:spPr/>
        <p:txBody>
          <a:bodyPr/>
          <a:lstStyle/>
          <a:p>
            <a:r>
              <a:rPr lang="en-US" b="1" dirty="0"/>
              <a:t>MARK</a:t>
            </a:r>
          </a:p>
          <a:p>
            <a:r>
              <a:rPr lang="en-US" dirty="0"/>
              <a:t>The commercial rate review is on page 63 of your documents. For our Commercial operations, just as we have done in the past, I would like to ask for a motion to adopt the overall uncapped rate increase </a:t>
            </a:r>
            <a:r>
              <a:rPr lang="en-US" b="1" dirty="0"/>
              <a:t>of 14.4% </a:t>
            </a:r>
            <a:r>
              <a:rPr lang="en-US" dirty="0"/>
              <a:t>with an allowance of +/- 2.5% for any needed revisions. You will see that even the uncapped rate increase will have an estimated monetary impact of just over </a:t>
            </a:r>
            <a:r>
              <a:rPr lang="en-US" b="1" dirty="0"/>
              <a:t>$56,114</a:t>
            </a:r>
            <a:r>
              <a:rPr lang="en-US" dirty="0"/>
              <a:t>.</a:t>
            </a:r>
          </a:p>
          <a:p>
            <a:endParaRPr lang="en-US" dirty="0"/>
          </a:p>
          <a:p>
            <a:r>
              <a:rPr lang="en-US" dirty="0"/>
              <a:t>___________________	______________________</a:t>
            </a:r>
          </a:p>
          <a:p>
            <a:r>
              <a:rPr lang="en-US" dirty="0"/>
              <a:t>Motion to Approve. 	Ask for a second to the motion. </a:t>
            </a:r>
          </a:p>
          <a:p>
            <a:r>
              <a:rPr lang="en-US" dirty="0"/>
              <a:t>All in favor say “aye”.  All opposed say “no”.  Any abstain? The motion carries.</a:t>
            </a:r>
          </a:p>
        </p:txBody>
      </p:sp>
      <p:sp>
        <p:nvSpPr>
          <p:cNvPr id="4" name="Slide Number Placeholder 3">
            <a:extLst>
              <a:ext uri="{FF2B5EF4-FFF2-40B4-BE49-F238E27FC236}">
                <a16:creationId xmlns:a16="http://schemas.microsoft.com/office/drawing/2014/main" id="{E373325A-D1F0-4D24-610D-5794EBC12789}"/>
              </a:ext>
            </a:extLst>
          </p:cNvPr>
          <p:cNvSpPr>
            <a:spLocks noGrp="1"/>
          </p:cNvSpPr>
          <p:nvPr>
            <p:ph type="sldNum" sz="quarter" idx="5"/>
          </p:nvPr>
        </p:nvSpPr>
        <p:spPr/>
        <p:txBody>
          <a:bodyPr/>
          <a:lstStyle/>
          <a:p>
            <a:fld id="{1E7FE9EC-F1D1-4CFA-AD37-54452623143D}" type="slidenum">
              <a:rPr lang="en-US" smtClean="0"/>
              <a:t>22</a:t>
            </a:fld>
            <a:endParaRPr lang="en-US"/>
          </a:p>
        </p:txBody>
      </p:sp>
    </p:spTree>
    <p:extLst>
      <p:ext uri="{BB962C8B-B14F-4D97-AF65-F5344CB8AC3E}">
        <p14:creationId xmlns:p14="http://schemas.microsoft.com/office/powerpoint/2010/main" val="1290722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latin typeface="Aptos" panose="020B0004020202020204" pitchFamily="34" charset="0"/>
              </a:rPr>
              <a:t>MARK</a:t>
            </a:r>
          </a:p>
          <a:p>
            <a:r>
              <a:rPr lang="en-US" sz="1000" dirty="0">
                <a:latin typeface="Aptos" panose="020B0004020202020204" pitchFamily="34" charset="0"/>
              </a:rPr>
              <a:t>AIPSO has begun the substantial task of creating a unified Auto Plan Manual that will be the base form for residual market Auto Plans. Both the draft Manual and the State Specific FAQ document can be found in the packet starting on page 67.</a:t>
            </a:r>
            <a:br>
              <a:rPr lang="en-US" sz="1000" dirty="0">
                <a:latin typeface="Aptos" panose="020B0004020202020204" pitchFamily="34" charset="0"/>
              </a:rPr>
            </a:br>
            <a:r>
              <a:rPr lang="en-US" sz="1000" dirty="0">
                <a:latin typeface="Aptos" panose="020B0004020202020204" pitchFamily="34" charset="0"/>
                <a:ea typeface="Aptos" panose="020B0004020202020204" pitchFamily="34" charset="0"/>
                <a:cs typeface="Aptos" panose="020B0004020202020204" pitchFamily="34" charset="0"/>
              </a:rPr>
              <a:t>The project began as an initiative from AIPSO’s Board of Directors. The main objective of the proposal is to update, streamline, clarify, and create uniformity for business processes and the Plan of Operation. Main changes are:</a:t>
            </a:r>
          </a:p>
          <a:p>
            <a:pPr marL="330515" indent="-330515">
              <a:buSzPts val="1000"/>
              <a:buFont typeface="Symbol" panose="05050102010706020507" pitchFamily="18" charset="2"/>
              <a:buChar char=""/>
              <a:tabLst>
                <a:tab pos="440687" algn="l"/>
              </a:tabLst>
            </a:pPr>
            <a:r>
              <a:rPr lang="en-US" sz="1000" dirty="0">
                <a:latin typeface="Aptos" panose="020B0004020202020204" pitchFamily="34" charset="0"/>
                <a:ea typeface="Times New Roman" panose="02020603050405020304" pitchFamily="18" charset="0"/>
                <a:cs typeface="Aptos" panose="020B0004020202020204" pitchFamily="34" charset="0"/>
              </a:rPr>
              <a:t>Allow a producer to use their e-signature product to obtain signatures of the applicant during the application process. The use of e-signature software is optional. The producer may continue to submit applications with an original signature.  </a:t>
            </a:r>
            <a:endParaRPr lang="en-US" sz="1000" dirty="0">
              <a:latin typeface="Aptos" panose="020B0004020202020204" pitchFamily="34" charset="0"/>
              <a:ea typeface="Aptos" panose="020B0004020202020204" pitchFamily="34" charset="0"/>
              <a:cs typeface="Aptos" panose="020B0004020202020204" pitchFamily="34" charset="0"/>
            </a:endParaRPr>
          </a:p>
          <a:p>
            <a:pPr marL="330515" indent="-330515">
              <a:buSzPts val="1000"/>
              <a:buFont typeface="Symbol" panose="05050102010706020507" pitchFamily="18" charset="2"/>
              <a:buChar char=""/>
              <a:tabLst>
                <a:tab pos="440687" algn="l"/>
              </a:tabLst>
            </a:pPr>
            <a:r>
              <a:rPr lang="en-US" sz="1000" dirty="0">
                <a:latin typeface="Aptos" panose="020B0004020202020204" pitchFamily="34" charset="0"/>
                <a:ea typeface="Times New Roman" panose="02020603050405020304" pitchFamily="18" charset="0"/>
                <a:cs typeface="Aptos" panose="020B0004020202020204" pitchFamily="34" charset="0"/>
              </a:rPr>
              <a:t>Require a producer who chooses to use their e-signature product to (1) maintain any electronic communication between the producer and the applicant, and any authentication certificates and documents produced by the producer’s e-signature software product, and (2) make such documents available upon for inspection upon request.</a:t>
            </a:r>
            <a:endParaRPr lang="en-US" sz="1000" dirty="0">
              <a:latin typeface="Aptos" panose="020B0004020202020204" pitchFamily="34" charset="0"/>
              <a:ea typeface="Aptos" panose="020B0004020202020204" pitchFamily="34" charset="0"/>
              <a:cs typeface="Aptos" panose="020B0004020202020204" pitchFamily="34" charset="0"/>
            </a:endParaRPr>
          </a:p>
          <a:p>
            <a:pPr defTabSz="881374">
              <a:defRPr/>
            </a:pPr>
            <a:r>
              <a:rPr lang="en-US" sz="1000" dirty="0">
                <a:latin typeface="Aptos" panose="020B0004020202020204" pitchFamily="34" charset="0"/>
                <a:ea typeface="Aptos" panose="020B0004020202020204" pitchFamily="34" charset="0"/>
                <a:cs typeface="Aptos" panose="020B0004020202020204" pitchFamily="34" charset="0"/>
              </a:rPr>
              <a:t>There will be some sections that have to stay state-specific, for example, requirements of producers to verify their efforts to secure coverage in both the standard market and (likely in KY) E&amp;S markets. An FAQ document will provide state-specific requirements and will be attached to the Manual. </a:t>
            </a:r>
            <a:br>
              <a:rPr lang="en-US" sz="1000" dirty="0">
                <a:latin typeface="Aptos" panose="020B0004020202020204" pitchFamily="34" charset="0"/>
                <a:ea typeface="Aptos" panose="020B0004020202020204" pitchFamily="34" charset="0"/>
                <a:cs typeface="Aptos" panose="020B0004020202020204" pitchFamily="34" charset="0"/>
              </a:rPr>
            </a:br>
            <a:r>
              <a:rPr lang="en-US" sz="1000" dirty="0">
                <a:latin typeface="Aptos" panose="020B0004020202020204" pitchFamily="34" charset="0"/>
                <a:ea typeface="Aptos" panose="020B0004020202020204" pitchFamily="34" charset="0"/>
                <a:cs typeface="Aptos" panose="020B0004020202020204" pitchFamily="34" charset="0"/>
              </a:rPr>
              <a:t>This process has been a topic of our Plan, and the KS Plan, for several years and it is exciting to have it taking shape. We would like to now ask for a vote to accept the amendments and adopt the Uniform Auto Plan Manual with state-specific FAQs. </a:t>
            </a:r>
          </a:p>
          <a:p>
            <a:endParaRPr lang="en-US" sz="1000" dirty="0"/>
          </a:p>
          <a:p>
            <a:r>
              <a:rPr lang="en-US" sz="1000" dirty="0"/>
              <a:t>___________________	______________________</a:t>
            </a:r>
          </a:p>
          <a:p>
            <a:r>
              <a:rPr lang="en-US" sz="1000" dirty="0"/>
              <a:t>Motion to Approve. 	Ask for a second to the motion. </a:t>
            </a:r>
          </a:p>
          <a:p>
            <a:r>
              <a:rPr lang="en-US" sz="1000" dirty="0">
                <a:latin typeface="Aptos" panose="020B0004020202020204" pitchFamily="34" charset="0"/>
              </a:rPr>
              <a:t>All in favor say “aye”.  All opposed say “no”.  Any abstain? The motion carries.</a:t>
            </a:r>
          </a:p>
          <a:p>
            <a:endParaRPr lang="en-US" dirty="0"/>
          </a:p>
        </p:txBody>
      </p:sp>
      <p:sp>
        <p:nvSpPr>
          <p:cNvPr id="4" name="Slide Number Placeholder 3"/>
          <p:cNvSpPr>
            <a:spLocks noGrp="1"/>
          </p:cNvSpPr>
          <p:nvPr>
            <p:ph type="sldNum" sz="quarter" idx="10"/>
          </p:nvPr>
        </p:nvSpPr>
        <p:spPr/>
        <p:txBody>
          <a:bodyPr/>
          <a:lstStyle/>
          <a:p>
            <a:fld id="{1E7FE9EC-F1D1-4CFA-AD37-54452623143D}" type="slidenum">
              <a:rPr lang="en-US" smtClean="0"/>
              <a:t>23</a:t>
            </a:fld>
            <a:endParaRPr lang="en-US"/>
          </a:p>
        </p:txBody>
      </p:sp>
    </p:spTree>
    <p:extLst>
      <p:ext uri="{BB962C8B-B14F-4D97-AF65-F5344CB8AC3E}">
        <p14:creationId xmlns:p14="http://schemas.microsoft.com/office/powerpoint/2010/main" val="202985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GEORGE</a:t>
            </a:r>
          </a:p>
          <a:p>
            <a:endParaRPr lang="en-US" b="1" dirty="0"/>
          </a:p>
          <a:p>
            <a:r>
              <a:rPr lang="en-US" b="0" dirty="0"/>
              <a:t>Check to see if there is any other business to discuss. </a:t>
            </a:r>
          </a:p>
          <a:p>
            <a:r>
              <a:rPr lang="en-US" b="0" dirty="0"/>
              <a:t>Ask if the Governing Committee would like to continue as they have, giving authority to the Executive Committee to review the 2026 budget and proposed assessments.  And if so, please ask for a motion.</a:t>
            </a:r>
          </a:p>
          <a:p>
            <a:r>
              <a:rPr lang="en-US" b="0" dirty="0"/>
              <a:t>“Can I get a motion to proceed in having the Executive Committee meet this fall to review and approve the 2026 budget and proposed assessments?”</a:t>
            </a:r>
          </a:p>
          <a:p>
            <a:endParaRPr lang="en-US" dirty="0"/>
          </a:p>
          <a:p>
            <a:r>
              <a:rPr lang="en-US" dirty="0"/>
              <a:t>___________________	______________________</a:t>
            </a:r>
          </a:p>
          <a:p>
            <a:r>
              <a:rPr lang="en-US" dirty="0"/>
              <a:t>Motion to Approve. 	Ask for a second to the motion. </a:t>
            </a:r>
          </a:p>
          <a:p>
            <a:r>
              <a:rPr lang="en-US" dirty="0"/>
              <a:t>All in favor say “aye”.  All opposed say “no”.  Any abstain? The motion carries.</a:t>
            </a:r>
          </a:p>
          <a:p>
            <a:endParaRPr lang="en-US" b="0" dirty="0"/>
          </a:p>
        </p:txBody>
      </p:sp>
      <p:sp>
        <p:nvSpPr>
          <p:cNvPr id="4" name="Slide Number Placeholder 3"/>
          <p:cNvSpPr>
            <a:spLocks noGrp="1"/>
          </p:cNvSpPr>
          <p:nvPr>
            <p:ph type="sldNum" sz="quarter" idx="10"/>
          </p:nvPr>
        </p:nvSpPr>
        <p:spPr/>
        <p:txBody>
          <a:bodyPr/>
          <a:lstStyle/>
          <a:p>
            <a:fld id="{1E7FE9EC-F1D1-4CFA-AD37-54452623143D}" type="slidenum">
              <a:rPr lang="en-US" smtClean="0"/>
              <a:t>24</a:t>
            </a:fld>
            <a:endParaRPr lang="en-US"/>
          </a:p>
        </p:txBody>
      </p:sp>
    </p:spTree>
    <p:extLst>
      <p:ext uri="{BB962C8B-B14F-4D97-AF65-F5344CB8AC3E}">
        <p14:creationId xmlns:p14="http://schemas.microsoft.com/office/powerpoint/2010/main" val="459368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GEORGE</a:t>
            </a:r>
          </a:p>
          <a:p>
            <a:endParaRPr lang="en-US" b="1" dirty="0"/>
          </a:p>
          <a:p>
            <a:r>
              <a:rPr lang="en-US" dirty="0"/>
              <a:t>Offer the floor to Deputy Commission Shawn Boggs for comments.</a:t>
            </a:r>
          </a:p>
          <a:p>
            <a:br>
              <a:rPr lang="en-US" dirty="0"/>
            </a:br>
            <a:r>
              <a:rPr lang="en-US" dirty="0"/>
              <a:t>Ask for a motion to adjourn the meeting. </a:t>
            </a:r>
          </a:p>
          <a:p>
            <a:endParaRPr lang="en-US" dirty="0"/>
          </a:p>
          <a:p>
            <a:r>
              <a:rPr lang="en-US" dirty="0"/>
              <a:t>___________________	______________________</a:t>
            </a:r>
          </a:p>
          <a:p>
            <a:r>
              <a:rPr lang="en-US" dirty="0"/>
              <a:t>Motion </a:t>
            </a:r>
            <a:r>
              <a:rPr lang="en-US"/>
              <a:t>to adjourn. </a:t>
            </a:r>
            <a:r>
              <a:rPr lang="en-US" dirty="0"/>
              <a:t>	Ask for a second to the motion. </a:t>
            </a:r>
          </a:p>
          <a:p>
            <a:r>
              <a:rPr lang="en-US" dirty="0"/>
              <a:t>All in favor say “aye”.  All opposed say “no”.  Any abstain? The meeting is adjourned. Thank you!</a:t>
            </a:r>
          </a:p>
          <a:p>
            <a:endParaRPr lang="en-US" dirty="0"/>
          </a:p>
          <a:p>
            <a:endParaRPr lang="en-US" dirty="0"/>
          </a:p>
        </p:txBody>
      </p:sp>
      <p:sp>
        <p:nvSpPr>
          <p:cNvPr id="4" name="Slide Number Placeholder 3"/>
          <p:cNvSpPr>
            <a:spLocks noGrp="1"/>
          </p:cNvSpPr>
          <p:nvPr>
            <p:ph type="sldNum" sz="quarter" idx="5"/>
          </p:nvPr>
        </p:nvSpPr>
        <p:spPr/>
        <p:txBody>
          <a:bodyPr/>
          <a:lstStyle/>
          <a:p>
            <a:fld id="{1E7FE9EC-F1D1-4CFA-AD37-54452623143D}" type="slidenum">
              <a:rPr lang="en-US" smtClean="0"/>
              <a:t>25</a:t>
            </a:fld>
            <a:endParaRPr lang="en-US"/>
          </a:p>
        </p:txBody>
      </p:sp>
    </p:spTree>
    <p:extLst>
      <p:ext uri="{BB962C8B-B14F-4D97-AF65-F5344CB8AC3E}">
        <p14:creationId xmlns:p14="http://schemas.microsoft.com/office/powerpoint/2010/main" val="4055517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GEORGE</a:t>
            </a:r>
          </a:p>
          <a:p>
            <a:r>
              <a:rPr lang="en-US" sz="1000" dirty="0">
                <a:latin typeface="Aptos" panose="020B0004020202020204" pitchFamily="34" charset="0"/>
              </a:rPr>
              <a:t>Call the Annual Meeting to order – “Welcome to the June 18th, 2025, Kentucky Automobile Insurance Plan Annual Meeting”</a:t>
            </a:r>
          </a:p>
          <a:p>
            <a:r>
              <a:rPr lang="en-US" sz="1000" dirty="0">
                <a:latin typeface="Aptos" panose="020B0004020202020204" pitchFamily="34" charset="0"/>
              </a:rPr>
              <a:t>If in attendance, please welcome Deputy Commissioner Shawn Boggs from the Kentucky Department of Insurance.</a:t>
            </a:r>
          </a:p>
          <a:p>
            <a:r>
              <a:rPr lang="en-US" sz="1000" dirty="0">
                <a:latin typeface="Aptos" panose="020B0004020202020204" pitchFamily="34" charset="0"/>
              </a:rPr>
              <a:t>Take a roll call – </a:t>
            </a:r>
          </a:p>
          <a:p>
            <a:pPr marL="457067" lvl="1"/>
            <a:r>
              <a:rPr lang="en-US" sz="1000" dirty="0">
                <a:latin typeface="Aptos" panose="020B0004020202020204" pitchFamily="34" charset="0"/>
              </a:rPr>
              <a:t>GOVERNING COMMITTEE MEMBERS</a:t>
            </a:r>
          </a:p>
          <a:p>
            <a:pPr marL="457067" lvl="1"/>
            <a:r>
              <a:rPr lang="en-US" sz="1000" dirty="0">
                <a:latin typeface="Aptos" panose="020B0004020202020204" pitchFamily="34" charset="0"/>
              </a:rPr>
              <a:t>	___George Moore, Kentucky Associated GC Fund</a:t>
            </a:r>
          </a:p>
          <a:p>
            <a:r>
              <a:rPr lang="en-US" sz="1000" dirty="0">
                <a:latin typeface="Aptos" panose="020B0004020202020204" pitchFamily="34" charset="0"/>
              </a:rPr>
              <a:t>	___ Brad Erdman, Kentucky National Insurance</a:t>
            </a:r>
          </a:p>
          <a:p>
            <a:r>
              <a:rPr lang="en-US" sz="1000" dirty="0">
                <a:latin typeface="Aptos" panose="020B0004020202020204" pitchFamily="34" charset="0"/>
              </a:rPr>
              <a:t>	___ Kristen Mellinger, Kentucky Farm Bureau Insurance</a:t>
            </a:r>
          </a:p>
          <a:p>
            <a:r>
              <a:rPr lang="en-US" sz="1000" dirty="0">
                <a:latin typeface="Aptos" panose="020B0004020202020204" pitchFamily="34" charset="0"/>
              </a:rPr>
              <a:t>	___ Christopher Migliozzi (Via Zoom), Nationwide Insurance</a:t>
            </a:r>
          </a:p>
          <a:p>
            <a:r>
              <a:rPr lang="en-US" sz="1000" dirty="0">
                <a:latin typeface="Aptos" panose="020B0004020202020204" pitchFamily="34" charset="0"/>
              </a:rPr>
              <a:t>	</a:t>
            </a:r>
            <a:r>
              <a:rPr lang="en-US" sz="1000" b="1" dirty="0">
                <a:latin typeface="Aptos" panose="020B0004020202020204" pitchFamily="34" charset="0"/>
              </a:rPr>
              <a:t>___ </a:t>
            </a:r>
            <a:r>
              <a:rPr lang="en-US" sz="1000" dirty="0">
                <a:latin typeface="Aptos" panose="020B0004020202020204" pitchFamily="34" charset="0"/>
              </a:rPr>
              <a:t>Rudy Schlich Old Kentucky Insurance Company</a:t>
            </a:r>
            <a:endParaRPr lang="en-US" sz="1000" b="1" dirty="0">
              <a:latin typeface="Aptos" panose="020B0004020202020204" pitchFamily="34" charset="0"/>
            </a:endParaRPr>
          </a:p>
          <a:p>
            <a:endParaRPr lang="en-US" sz="1000" b="1" dirty="0">
              <a:latin typeface="Aptos" panose="020B0004020202020204" pitchFamily="34" charset="0"/>
            </a:endParaRPr>
          </a:p>
          <a:p>
            <a:r>
              <a:rPr lang="en-US" sz="1000" dirty="0">
                <a:latin typeface="Aptos" panose="020B0004020202020204" pitchFamily="34" charset="0"/>
              </a:rPr>
              <a:t>	PLAN REPRESENTATIVES</a:t>
            </a:r>
          </a:p>
          <a:p>
            <a:r>
              <a:rPr lang="en-US" sz="1000" dirty="0">
                <a:latin typeface="Aptos" panose="020B0004020202020204" pitchFamily="34" charset="0"/>
              </a:rPr>
              <a:t>	___ Mark Hillis, Kentucky Insurance Plans</a:t>
            </a:r>
          </a:p>
          <a:p>
            <a:r>
              <a:rPr lang="en-US" sz="1000" dirty="0">
                <a:latin typeface="Aptos" panose="020B0004020202020204" pitchFamily="34" charset="0"/>
              </a:rPr>
              <a:t>	___ Erin Lux, Kentucky Insurance Plans</a:t>
            </a:r>
          </a:p>
          <a:p>
            <a:r>
              <a:rPr lang="en-US" sz="1000" dirty="0">
                <a:latin typeface="Aptos" panose="020B0004020202020204" pitchFamily="34" charset="0"/>
              </a:rPr>
              <a:t>	___ Tina Faleide, Kentucky Insurance Plans</a:t>
            </a:r>
          </a:p>
          <a:p>
            <a:endParaRPr lang="en-US" sz="1000" dirty="0">
              <a:latin typeface="Aptos" panose="020B0004020202020204" pitchFamily="34" charset="0"/>
            </a:endParaRPr>
          </a:p>
          <a:p>
            <a:r>
              <a:rPr lang="en-US" sz="1000" dirty="0">
                <a:latin typeface="Aptos" panose="020B0004020202020204" pitchFamily="34" charset="0"/>
              </a:rPr>
              <a:t>	KENTUCKY DEPARTMENT OF INSURANCE REPRESENTATIVES</a:t>
            </a:r>
          </a:p>
          <a:p>
            <a:r>
              <a:rPr lang="en-US" sz="1000" dirty="0">
                <a:latin typeface="Aptos" panose="020B0004020202020204" pitchFamily="34" charset="0"/>
              </a:rPr>
              <a:t>	___ Shawn Boggs, Kentucky Department of Insurance (if on the line)</a:t>
            </a:r>
          </a:p>
          <a:p>
            <a:endParaRPr lang="en-US" sz="1000" dirty="0">
              <a:latin typeface="Aptos" panose="020B0004020202020204" pitchFamily="34" charset="0"/>
            </a:endParaRPr>
          </a:p>
          <a:p>
            <a:r>
              <a:rPr lang="en-US" sz="1000" dirty="0">
                <a:latin typeface="Aptos" panose="020B0004020202020204" pitchFamily="34" charset="0"/>
              </a:rPr>
              <a:t>	GUESTS</a:t>
            </a:r>
          </a:p>
          <a:p>
            <a:r>
              <a:rPr lang="en-US" sz="1000" dirty="0">
                <a:latin typeface="Aptos" panose="020B0004020202020204" pitchFamily="34" charset="0"/>
              </a:rPr>
              <a:t>	___Sarah Antle, DMLO</a:t>
            </a:r>
          </a:p>
          <a:p>
            <a:pPr defTabSz="881374">
              <a:defRPr/>
            </a:pPr>
            <a:r>
              <a:rPr lang="en-US" sz="1000" dirty="0">
                <a:latin typeface="Aptos" panose="020B0004020202020204" pitchFamily="34" charset="0"/>
              </a:rPr>
              <a:t>	___ </a:t>
            </a:r>
            <a:r>
              <a:rPr lang="en-US" sz="1000" dirty="0">
                <a:latin typeface="Aptos" panose="020B0004020202020204" pitchFamily="34" charset="0"/>
                <a:ea typeface="Aptos" panose="020B0004020202020204" pitchFamily="34" charset="0"/>
                <a:cs typeface="Aptos" panose="020B0004020202020204" pitchFamily="34" charset="0"/>
              </a:rPr>
              <a:t>Raquel Vega-Gaskins</a:t>
            </a:r>
            <a:r>
              <a:rPr lang="en-US" sz="1000" dirty="0">
                <a:latin typeface="Aptos" panose="020B0004020202020204" pitchFamily="34" charset="0"/>
              </a:rPr>
              <a:t>, State Farm Insurance (Angie Haston, State Farm, replacement)</a:t>
            </a:r>
          </a:p>
          <a:p>
            <a:pPr defTabSz="881374">
              <a:defRPr/>
            </a:pPr>
            <a:endParaRPr lang="en-US" sz="1000" dirty="0">
              <a:latin typeface="Aptos" panose="020B0004020202020204" pitchFamily="34" charset="0"/>
            </a:endParaRPr>
          </a:p>
          <a:p>
            <a:pPr defTabSz="881374">
              <a:defRPr/>
            </a:pPr>
            <a:r>
              <a:rPr lang="en-US" sz="1000" b="1" dirty="0">
                <a:latin typeface="Aptos" panose="020B0004020202020204" pitchFamily="34" charset="0"/>
              </a:rPr>
              <a:t>Bert Hackenberg representing Erie Insurance has appointed me, George Moore, as his proxy.</a:t>
            </a:r>
          </a:p>
          <a:p>
            <a:endParaRPr lang="en-US" sz="1000" dirty="0">
              <a:latin typeface="Aptos" panose="020B0004020202020204" pitchFamily="34" charset="0"/>
            </a:endParaRPr>
          </a:p>
          <a:p>
            <a:r>
              <a:rPr lang="en-US" sz="1000" dirty="0">
                <a:latin typeface="Aptos" panose="020B0004020202020204" pitchFamily="34" charset="0"/>
              </a:rPr>
              <a:t>Seek any other guests on the phone. “If we have any other attendees who have not been named, we ask that you please identify yourself at this time.”</a:t>
            </a:r>
          </a:p>
          <a:p>
            <a:r>
              <a:rPr lang="en-US" sz="1000" dirty="0">
                <a:latin typeface="Aptos" panose="020B0004020202020204" pitchFamily="34" charset="0"/>
              </a:rPr>
              <a:t>	</a:t>
            </a:r>
          </a:p>
          <a:p>
            <a:r>
              <a:rPr lang="en-US" sz="1000" dirty="0">
                <a:latin typeface="Aptos" panose="020B0004020202020204" pitchFamily="34" charset="0"/>
              </a:rPr>
              <a:t>Note that a quorum is present.</a:t>
            </a:r>
          </a:p>
          <a:p>
            <a:endParaRPr lang="en-US" sz="1000" dirty="0">
              <a:latin typeface="Aptos" panose="020B0004020202020204" pitchFamily="34" charset="0"/>
            </a:endParaRPr>
          </a:p>
          <a:p>
            <a:endParaRPr lang="en-US" sz="1000" dirty="0">
              <a:latin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E7FE9EC-F1D1-4CFA-AD37-54452623143D}" type="slidenum">
              <a:rPr lang="en-US" smtClean="0"/>
              <a:t>3</a:t>
            </a:fld>
            <a:endParaRPr lang="en-US"/>
          </a:p>
        </p:txBody>
      </p:sp>
    </p:spTree>
    <p:extLst>
      <p:ext uri="{BB962C8B-B14F-4D97-AF65-F5344CB8AC3E}">
        <p14:creationId xmlns:p14="http://schemas.microsoft.com/office/powerpoint/2010/main" val="311343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GEORGE</a:t>
            </a:r>
          </a:p>
          <a:p>
            <a:endParaRPr lang="en-US" dirty="0"/>
          </a:p>
          <a:p>
            <a:r>
              <a:rPr lang="en-US" dirty="0"/>
              <a:t>Each of you were provided with a copy of the anti-trust preamble on page 2 of your meeting documents. I would just remind everybody that you are bound by this preamble.</a:t>
            </a:r>
          </a:p>
        </p:txBody>
      </p:sp>
      <p:sp>
        <p:nvSpPr>
          <p:cNvPr id="4" name="Slide Number Placeholder 3"/>
          <p:cNvSpPr>
            <a:spLocks noGrp="1"/>
          </p:cNvSpPr>
          <p:nvPr>
            <p:ph type="sldNum" sz="quarter" idx="5"/>
          </p:nvPr>
        </p:nvSpPr>
        <p:spPr/>
        <p:txBody>
          <a:bodyPr/>
          <a:lstStyle/>
          <a:p>
            <a:fld id="{1E7FE9EC-F1D1-4CFA-AD37-54452623143D}" type="slidenum">
              <a:rPr lang="en-US" smtClean="0"/>
              <a:t>4</a:t>
            </a:fld>
            <a:endParaRPr lang="en-US"/>
          </a:p>
        </p:txBody>
      </p:sp>
    </p:spTree>
    <p:extLst>
      <p:ext uri="{BB962C8B-B14F-4D97-AF65-F5344CB8AC3E}">
        <p14:creationId xmlns:p14="http://schemas.microsoft.com/office/powerpoint/2010/main" val="1763306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GEORGE</a:t>
            </a:r>
          </a:p>
          <a:p>
            <a:endParaRPr lang="en-US" dirty="0"/>
          </a:p>
          <a:p>
            <a:r>
              <a:rPr lang="en-US" dirty="0"/>
              <a:t>“Each of you received copies of the minutes of our June 19, 2024, Annual Meeting. These are on page 3 of your documents. At this time, I would like to ask for a motion to approve those minutes.”</a:t>
            </a:r>
          </a:p>
          <a:p>
            <a:endParaRPr lang="en-US" dirty="0"/>
          </a:p>
          <a:p>
            <a:r>
              <a:rPr lang="en-US" dirty="0"/>
              <a:t>__________________________		_____________________________</a:t>
            </a:r>
          </a:p>
          <a:p>
            <a:r>
              <a:rPr lang="en-US" dirty="0"/>
              <a:t>Motion to Approve. 		Ask for a second to the motion. </a:t>
            </a:r>
          </a:p>
          <a:p>
            <a:r>
              <a:rPr lang="en-US" dirty="0"/>
              <a:t>All in favor say “aye”.  All opposed say “no”.  Any abstain? The motion carries.</a:t>
            </a:r>
          </a:p>
          <a:p>
            <a:endParaRPr lang="en-US" dirty="0"/>
          </a:p>
        </p:txBody>
      </p:sp>
      <p:sp>
        <p:nvSpPr>
          <p:cNvPr id="4" name="Slide Number Placeholder 3"/>
          <p:cNvSpPr>
            <a:spLocks noGrp="1"/>
          </p:cNvSpPr>
          <p:nvPr>
            <p:ph type="sldNum" sz="quarter" idx="5"/>
          </p:nvPr>
        </p:nvSpPr>
        <p:spPr/>
        <p:txBody>
          <a:bodyPr/>
          <a:lstStyle/>
          <a:p>
            <a:fld id="{1E7FE9EC-F1D1-4CFA-AD37-54452623143D}" type="slidenum">
              <a:rPr lang="en-US" smtClean="0"/>
              <a:t>5</a:t>
            </a:fld>
            <a:endParaRPr lang="en-US"/>
          </a:p>
        </p:txBody>
      </p:sp>
    </p:spTree>
    <p:extLst>
      <p:ext uri="{BB962C8B-B14F-4D97-AF65-F5344CB8AC3E}">
        <p14:creationId xmlns:p14="http://schemas.microsoft.com/office/powerpoint/2010/main" val="689178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GEORGE</a:t>
            </a:r>
            <a:r>
              <a:rPr lang="en-US" dirty="0"/>
              <a:t>  </a:t>
            </a:r>
          </a:p>
          <a:p>
            <a:r>
              <a:rPr lang="en-US" dirty="0"/>
              <a:t> </a:t>
            </a:r>
          </a:p>
          <a:p>
            <a:r>
              <a:rPr lang="en-US" dirty="0"/>
              <a:t>“You will find on this slide a list of the members of the Governing Committee. State Farm has provided a new member: </a:t>
            </a:r>
            <a:r>
              <a:rPr lang="en-US" sz="1800" dirty="0">
                <a:latin typeface="Aptos" panose="020B0004020202020204" pitchFamily="34" charset="0"/>
                <a:ea typeface="Times New Roman" panose="02020603050405020304" pitchFamily="18" charset="0"/>
                <a:cs typeface="Calibri" panose="020F0502020204030204" pitchFamily="34" charset="0"/>
              </a:rPr>
              <a:t>Raquel Vega-Gaskins is replacing Angie Haston following Angie’s retirement. </a:t>
            </a:r>
            <a:r>
              <a:rPr lang="en-US" dirty="0"/>
              <a:t>At this time, I would ask for a motion to elect the members and formally seat our Governing Committee.”</a:t>
            </a:r>
          </a:p>
          <a:p>
            <a:endParaRPr lang="en-US" dirty="0"/>
          </a:p>
          <a:p>
            <a:r>
              <a:rPr lang="en-US" dirty="0"/>
              <a:t>___________________	______________________</a:t>
            </a:r>
          </a:p>
          <a:p>
            <a:r>
              <a:rPr lang="en-US" dirty="0"/>
              <a:t>Motion to Approve. 	Ask for a second to the motion. </a:t>
            </a:r>
          </a:p>
          <a:p>
            <a:r>
              <a:rPr lang="en-US" dirty="0"/>
              <a:t>All in favor say “aye”.  All opposed say “no”.  Any abstain? The motion carries.</a:t>
            </a:r>
          </a:p>
        </p:txBody>
      </p:sp>
      <p:sp>
        <p:nvSpPr>
          <p:cNvPr id="4" name="Slide Number Placeholder 3"/>
          <p:cNvSpPr>
            <a:spLocks noGrp="1"/>
          </p:cNvSpPr>
          <p:nvPr>
            <p:ph type="sldNum" sz="quarter" idx="10"/>
          </p:nvPr>
        </p:nvSpPr>
        <p:spPr/>
        <p:txBody>
          <a:bodyPr/>
          <a:lstStyle/>
          <a:p>
            <a:fld id="{1E7FE9EC-F1D1-4CFA-AD37-54452623143D}" type="slidenum">
              <a:rPr lang="en-US" smtClean="0"/>
              <a:t>6</a:t>
            </a:fld>
            <a:endParaRPr lang="en-US"/>
          </a:p>
        </p:txBody>
      </p:sp>
    </p:spTree>
    <p:extLst>
      <p:ext uri="{BB962C8B-B14F-4D97-AF65-F5344CB8AC3E}">
        <p14:creationId xmlns:p14="http://schemas.microsoft.com/office/powerpoint/2010/main" val="758563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GEORGE </a:t>
            </a:r>
          </a:p>
          <a:p>
            <a:endParaRPr lang="en-US" b="1" dirty="0"/>
          </a:p>
          <a:p>
            <a:r>
              <a:rPr lang="en-US" b="0" dirty="0"/>
              <a:t>“This concludes our Kentucky Insurance Plans Annual Meeting.  Unless there is other business to discuss, I would ask for a motion to adjourn our Annual Meeting and we will then move into our Governing Committee meeting.”</a:t>
            </a:r>
          </a:p>
          <a:p>
            <a:endParaRPr lang="en-US" dirty="0"/>
          </a:p>
          <a:p>
            <a:r>
              <a:rPr lang="en-US" dirty="0"/>
              <a:t>___________________	______________________</a:t>
            </a:r>
          </a:p>
          <a:p>
            <a:r>
              <a:rPr lang="en-US" dirty="0"/>
              <a:t>Motion to adjourn. 	Ask for a second to the motion. </a:t>
            </a:r>
          </a:p>
          <a:p>
            <a:r>
              <a:rPr lang="en-US" dirty="0"/>
              <a:t>All in favor say “aye”.  All opposed say “no”.  Any abstain? The motion carries and our annual meeting is adjourned. We will now move into our Governing Committee meeting.</a:t>
            </a:r>
          </a:p>
          <a:p>
            <a:endParaRPr lang="en-US" dirty="0"/>
          </a:p>
        </p:txBody>
      </p:sp>
      <p:sp>
        <p:nvSpPr>
          <p:cNvPr id="4" name="Slide Number Placeholder 3"/>
          <p:cNvSpPr>
            <a:spLocks noGrp="1"/>
          </p:cNvSpPr>
          <p:nvPr>
            <p:ph type="sldNum" sz="quarter" idx="5"/>
          </p:nvPr>
        </p:nvSpPr>
        <p:spPr/>
        <p:txBody>
          <a:bodyPr/>
          <a:lstStyle/>
          <a:p>
            <a:fld id="{1E7FE9EC-F1D1-4CFA-AD37-54452623143D}" type="slidenum">
              <a:rPr lang="en-US" smtClean="0"/>
              <a:t>7</a:t>
            </a:fld>
            <a:endParaRPr lang="en-US"/>
          </a:p>
        </p:txBody>
      </p:sp>
    </p:spTree>
    <p:extLst>
      <p:ext uri="{BB962C8B-B14F-4D97-AF65-F5344CB8AC3E}">
        <p14:creationId xmlns:p14="http://schemas.microsoft.com/office/powerpoint/2010/main" val="1844538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7FE9EC-F1D1-4CFA-AD37-54452623143D}" type="slidenum">
              <a:rPr lang="en-US" smtClean="0"/>
              <a:t>8</a:t>
            </a:fld>
            <a:endParaRPr lang="en-US"/>
          </a:p>
        </p:txBody>
      </p:sp>
    </p:spTree>
    <p:extLst>
      <p:ext uri="{BB962C8B-B14F-4D97-AF65-F5344CB8AC3E}">
        <p14:creationId xmlns:p14="http://schemas.microsoft.com/office/powerpoint/2010/main" val="2981031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GEORGE</a:t>
            </a:r>
          </a:p>
          <a:p>
            <a:endParaRPr lang="en-US" b="1" dirty="0"/>
          </a:p>
          <a:p>
            <a:pPr lvl="0"/>
            <a:r>
              <a:rPr lang="en-US" dirty="0"/>
              <a:t>I would like to call the Kentucky Automobile Insurance Plan Governing Committee Meeting to order. Indicate that a Quorum was established in the annual meeting prior to this meeting. </a:t>
            </a:r>
          </a:p>
          <a:p>
            <a:pPr lvl="0"/>
            <a:endParaRPr lang="en-US" dirty="0"/>
          </a:p>
          <a:p>
            <a:pPr lvl="0"/>
            <a:r>
              <a:rPr lang="en-US" dirty="0"/>
              <a:t>Remind everyone that all remain bound by the Antitrust Preamble. </a:t>
            </a:r>
          </a:p>
          <a:p>
            <a:pPr lvl="0"/>
            <a:endParaRPr lang="en-US" dirty="0"/>
          </a:p>
        </p:txBody>
      </p:sp>
      <p:sp>
        <p:nvSpPr>
          <p:cNvPr id="4" name="Slide Number Placeholder 3"/>
          <p:cNvSpPr>
            <a:spLocks noGrp="1"/>
          </p:cNvSpPr>
          <p:nvPr>
            <p:ph type="sldNum" sz="quarter" idx="5"/>
          </p:nvPr>
        </p:nvSpPr>
        <p:spPr/>
        <p:txBody>
          <a:bodyPr/>
          <a:lstStyle/>
          <a:p>
            <a:fld id="{1E7FE9EC-F1D1-4CFA-AD37-54452623143D}" type="slidenum">
              <a:rPr lang="en-US" smtClean="0"/>
              <a:t>9</a:t>
            </a:fld>
            <a:endParaRPr lang="en-US"/>
          </a:p>
        </p:txBody>
      </p:sp>
    </p:spTree>
    <p:extLst>
      <p:ext uri="{BB962C8B-B14F-4D97-AF65-F5344CB8AC3E}">
        <p14:creationId xmlns:p14="http://schemas.microsoft.com/office/powerpoint/2010/main" val="257785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4AAD347D-5ACD-4C99-B74B-A9C85AD731AF}" type="datetimeFigureOut">
              <a:rPr lang="en-US" smtClean="0"/>
              <a:t>6/18/2025</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D57F1E4F-1CFF-5643-939E-02111984F565}" type="slidenum">
              <a:rPr lang="en-US" smtClean="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3949569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0483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65934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08890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6/18/2025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51686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6/18/2025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21165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6/18/2025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05546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6/18/2025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27654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6/18/2025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05829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6/18/2025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79246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6/18/2025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44118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4AAD347D-5ACD-4C99-B74B-A9C85AD731AF}" type="datetimeFigureOut">
              <a:rPr lang="en-US" smtClean="0"/>
              <a:t>6/18/2025</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05854791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BC6A0D-8979-47FF-B606-70528EF8E5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CC80FF82-8C6B-4B1A-8894-D8DAB1BCD5F0}"/>
              </a:ext>
            </a:extLst>
          </p:cNvPr>
          <p:cNvSpPr>
            <a:spLocks noGrp="1"/>
          </p:cNvSpPr>
          <p:nvPr>
            <p:ph type="ctrTitle"/>
          </p:nvPr>
        </p:nvSpPr>
        <p:spPr>
          <a:xfrm>
            <a:off x="1442594" y="758952"/>
            <a:ext cx="9056876" cy="4041648"/>
          </a:xfrm>
        </p:spPr>
        <p:txBody>
          <a:bodyPr>
            <a:normAutofit/>
          </a:bodyPr>
          <a:lstStyle/>
          <a:p>
            <a:r>
              <a:rPr lang="en-US" dirty="0"/>
              <a:t>Kentucky Auto Insurance Plan</a:t>
            </a:r>
          </a:p>
        </p:txBody>
      </p:sp>
      <p:sp>
        <p:nvSpPr>
          <p:cNvPr id="3" name="Subtitle 2">
            <a:extLst>
              <a:ext uri="{FF2B5EF4-FFF2-40B4-BE49-F238E27FC236}">
                <a16:creationId xmlns:a16="http://schemas.microsoft.com/office/drawing/2014/main" id="{37F43C1A-EA47-4D23-9140-E164C4C0ACE4}"/>
              </a:ext>
            </a:extLst>
          </p:cNvPr>
          <p:cNvSpPr>
            <a:spLocks noGrp="1"/>
          </p:cNvSpPr>
          <p:nvPr>
            <p:ph type="subTitle" idx="1"/>
          </p:nvPr>
        </p:nvSpPr>
        <p:spPr>
          <a:xfrm>
            <a:off x="1442594" y="4800600"/>
            <a:ext cx="9056876" cy="1691640"/>
          </a:xfrm>
        </p:spPr>
        <p:txBody>
          <a:bodyPr>
            <a:normAutofit/>
          </a:bodyPr>
          <a:lstStyle/>
          <a:p>
            <a:r>
              <a:rPr lang="en-US" dirty="0">
                <a:solidFill>
                  <a:schemeClr val="tx2"/>
                </a:solidFill>
              </a:rPr>
              <a:t>Annual Meeting June 18, 2025</a:t>
            </a:r>
          </a:p>
        </p:txBody>
      </p:sp>
      <p:sp>
        <p:nvSpPr>
          <p:cNvPr id="11" name="Rectangle 10">
            <a:extLst>
              <a:ext uri="{FF2B5EF4-FFF2-40B4-BE49-F238E27FC236}">
                <a16:creationId xmlns:a16="http://schemas.microsoft.com/office/drawing/2014/main" id="{3B92CCBF-1641-4D35-9B74-6E4981730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12369148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1E571AE0-44A9-9553-896C-C4CB57F688B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95144520-F913-DC25-5ACA-092222436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3" name="Rectangle 12">
            <a:extLst>
              <a:ext uri="{FF2B5EF4-FFF2-40B4-BE49-F238E27FC236}">
                <a16:creationId xmlns:a16="http://schemas.microsoft.com/office/drawing/2014/main" id="{F377989E-C449-A400-4FBF-C697E44AB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pic>
        <p:nvPicPr>
          <p:cNvPr id="7" name="Picture 6">
            <a:extLst>
              <a:ext uri="{FF2B5EF4-FFF2-40B4-BE49-F238E27FC236}">
                <a16:creationId xmlns:a16="http://schemas.microsoft.com/office/drawing/2014/main" id="{FD7A9EBE-602D-EF7E-CC86-33292AC4F35B}"/>
              </a:ext>
            </a:extLst>
          </p:cNvPr>
          <p:cNvPicPr>
            <a:picLocks noChangeAspect="1"/>
          </p:cNvPicPr>
          <p:nvPr/>
        </p:nvPicPr>
        <p:blipFill rotWithShape="1">
          <a:blip r:embed="rId3"/>
          <a:srcRect t="16876" r="-1" b="17141"/>
          <a:stretch/>
        </p:blipFill>
        <p:spPr>
          <a:xfrm>
            <a:off x="899160" y="1"/>
            <a:ext cx="10393680" cy="6858000"/>
          </a:xfrm>
          <a:prstGeom prst="rect">
            <a:avLst/>
          </a:prstGeom>
        </p:spPr>
      </p:pic>
      <p:sp>
        <p:nvSpPr>
          <p:cNvPr id="15" name="Rectangle 14">
            <a:extLst>
              <a:ext uri="{FF2B5EF4-FFF2-40B4-BE49-F238E27FC236}">
                <a16:creationId xmlns:a16="http://schemas.microsoft.com/office/drawing/2014/main" id="{8E2A3730-B839-8271-35CB-CAF3EBFBE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9160" y="0"/>
            <a:ext cx="10393680" cy="6858000"/>
          </a:xfrm>
          <a:prstGeom prst="rect">
            <a:avLst/>
          </a:prstGeom>
          <a:solidFill>
            <a:srgbClr val="0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553C5787-BE1F-C108-06AF-DEFA88B02C5C}"/>
              </a:ext>
            </a:extLst>
          </p:cNvPr>
          <p:cNvSpPr>
            <a:spLocks noGrp="1"/>
          </p:cNvSpPr>
          <p:nvPr>
            <p:ph type="title"/>
          </p:nvPr>
        </p:nvSpPr>
        <p:spPr>
          <a:xfrm>
            <a:off x="1261872" y="723331"/>
            <a:ext cx="9418320" cy="3875965"/>
          </a:xfrm>
          <a:noFill/>
        </p:spPr>
        <p:txBody>
          <a:bodyPr vert="horz" lIns="91440" tIns="45720" rIns="91440" bIns="45720" rtlCol="0" anchor="ctr">
            <a:normAutofit/>
          </a:bodyPr>
          <a:lstStyle/>
          <a:p>
            <a:pPr algn="ctr"/>
            <a:r>
              <a:rPr lang="en-US" sz="4400">
                <a:solidFill>
                  <a:srgbClr val="FFFFFF"/>
                </a:solidFill>
              </a:rPr>
              <a:t>APPROVAL OF MINUTES</a:t>
            </a:r>
          </a:p>
        </p:txBody>
      </p:sp>
      <p:sp>
        <p:nvSpPr>
          <p:cNvPr id="5" name="Text Placeholder 4">
            <a:extLst>
              <a:ext uri="{FF2B5EF4-FFF2-40B4-BE49-F238E27FC236}">
                <a16:creationId xmlns:a16="http://schemas.microsoft.com/office/drawing/2014/main" id="{FC998D60-21E0-1B2A-3725-A323E0DB37D4}"/>
              </a:ext>
            </a:extLst>
          </p:cNvPr>
          <p:cNvSpPr>
            <a:spLocks noGrp="1"/>
          </p:cNvSpPr>
          <p:nvPr>
            <p:ph type="body" idx="1"/>
          </p:nvPr>
        </p:nvSpPr>
        <p:spPr>
          <a:xfrm>
            <a:off x="1261872" y="5595582"/>
            <a:ext cx="9418320" cy="896658"/>
          </a:xfrm>
        </p:spPr>
        <p:txBody>
          <a:bodyPr vert="horz" lIns="91440" tIns="45720" rIns="91440" bIns="45720" rtlCol="0">
            <a:normAutofit lnSpcReduction="10000"/>
          </a:bodyPr>
          <a:lstStyle/>
          <a:p>
            <a:pPr algn="r"/>
            <a:r>
              <a:rPr lang="en-US" sz="2800" dirty="0">
                <a:solidFill>
                  <a:srgbClr val="FFFFFF"/>
                </a:solidFill>
              </a:rPr>
              <a:t>October 31, 2024</a:t>
            </a:r>
            <a:br>
              <a:rPr lang="en-US" sz="2800" dirty="0">
                <a:solidFill>
                  <a:srgbClr val="FFFFFF"/>
                </a:solidFill>
              </a:rPr>
            </a:br>
            <a:r>
              <a:rPr lang="en-US" sz="2800" dirty="0">
                <a:solidFill>
                  <a:srgbClr val="FFFFFF"/>
                </a:solidFill>
              </a:rPr>
              <a:t>Executive Committee Meeting</a:t>
            </a:r>
          </a:p>
        </p:txBody>
      </p:sp>
      <p:cxnSp>
        <p:nvCxnSpPr>
          <p:cNvPr id="17" name="Straight Connector 16">
            <a:extLst>
              <a:ext uri="{FF2B5EF4-FFF2-40B4-BE49-F238E27FC236}">
                <a16:creationId xmlns:a16="http://schemas.microsoft.com/office/drawing/2014/main" id="{477A4A9E-18E7-1D03-FB9F-98B11817EA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129873" y="5397500"/>
            <a:ext cx="255031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064936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9032" y="365760"/>
            <a:ext cx="5997678" cy="1325562"/>
          </a:xfrm>
        </p:spPr>
        <p:txBody>
          <a:bodyPr>
            <a:normAutofit/>
          </a:bodyPr>
          <a:lstStyle/>
          <a:p>
            <a:r>
              <a:rPr lang="en-US"/>
              <a:t>Election of Officers</a:t>
            </a:r>
          </a:p>
        </p:txBody>
      </p:sp>
      <p:sp>
        <p:nvSpPr>
          <p:cNvPr id="9" name="Rectangle 8">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914400" y="2005739"/>
            <a:ext cx="6624289" cy="4174398"/>
          </a:xfrm>
        </p:spPr>
        <p:txBody>
          <a:bodyPr>
            <a:normAutofit fontScale="32500" lnSpcReduction="20000"/>
          </a:bodyPr>
          <a:lstStyle/>
          <a:p>
            <a:pPr marL="0" indent="0">
              <a:buNone/>
            </a:pPr>
            <a:br>
              <a:rPr lang="en-US" sz="3000" b="1" dirty="0"/>
            </a:br>
            <a:endParaRPr lang="en-US" sz="3000" b="1" dirty="0"/>
          </a:p>
          <a:p>
            <a:pPr marL="274320" lvl="1" indent="0">
              <a:lnSpc>
                <a:spcPct val="200000"/>
              </a:lnSpc>
              <a:buNone/>
            </a:pPr>
            <a:r>
              <a:rPr lang="en-US" sz="7400" b="1" dirty="0"/>
              <a:t>Chair:  </a:t>
            </a:r>
            <a:r>
              <a:rPr lang="en-US" sz="7400" dirty="0"/>
              <a:t>George Moore</a:t>
            </a:r>
          </a:p>
          <a:p>
            <a:pPr marL="274320" lvl="1" indent="0">
              <a:lnSpc>
                <a:spcPct val="200000"/>
              </a:lnSpc>
              <a:buNone/>
            </a:pPr>
            <a:r>
              <a:rPr lang="en-US" sz="7400" b="1" dirty="0"/>
              <a:t>Vice Chair:  </a:t>
            </a:r>
            <a:r>
              <a:rPr lang="en-US" sz="7400" dirty="0"/>
              <a:t>Brad Erdman</a:t>
            </a:r>
          </a:p>
          <a:p>
            <a:pPr marL="274320" lvl="1" indent="0">
              <a:lnSpc>
                <a:spcPct val="200000"/>
              </a:lnSpc>
              <a:buNone/>
            </a:pPr>
            <a:r>
              <a:rPr lang="en-US" sz="7400" b="1" dirty="0"/>
              <a:t>Secretary-Treasurer: </a:t>
            </a:r>
            <a:r>
              <a:rPr lang="en-US" sz="7400" dirty="0"/>
              <a:t>Mark Hillis</a:t>
            </a:r>
          </a:p>
          <a:p>
            <a:pPr lvl="1"/>
            <a:endParaRPr lang="en-US" sz="2800" b="1" dirty="0"/>
          </a:p>
          <a:p>
            <a:pPr>
              <a:buNone/>
            </a:pPr>
            <a:r>
              <a:rPr lang="en-US" sz="3200" b="1" dirty="0"/>
              <a:t> </a:t>
            </a:r>
            <a:endParaRPr lang="en-US" sz="3200" dirty="0"/>
          </a:p>
          <a:p>
            <a:endParaRPr lang="en-US" dirty="0"/>
          </a:p>
        </p:txBody>
      </p:sp>
      <p:pic>
        <p:nvPicPr>
          <p:cNvPr id="5" name="Picture 4" descr="Front steps and columns of a majestic city building">
            <a:extLst>
              <a:ext uri="{FF2B5EF4-FFF2-40B4-BE49-F238E27FC236}">
                <a16:creationId xmlns:a16="http://schemas.microsoft.com/office/drawing/2014/main" id="{D9E0EC52-11F9-BAFC-B3E8-D044FF1FF5AF}"/>
              </a:ext>
            </a:extLst>
          </p:cNvPr>
          <p:cNvPicPr>
            <a:picLocks noChangeAspect="1"/>
          </p:cNvPicPr>
          <p:nvPr/>
        </p:nvPicPr>
        <p:blipFill rotWithShape="1">
          <a:blip r:embed="rId3"/>
          <a:srcRect l="26180" r="28528" b="-1"/>
          <a:stretch/>
        </p:blipFill>
        <p:spPr>
          <a:xfrm>
            <a:off x="7538689" y="10"/>
            <a:ext cx="4653311" cy="6857990"/>
          </a:xfrm>
          <a:prstGeom prst="rect">
            <a:avLst/>
          </a:prstGeom>
        </p:spPr>
      </p:pic>
    </p:spTree>
    <p:extLst>
      <p:ext uri="{BB962C8B-B14F-4D97-AF65-F5344CB8AC3E}">
        <p14:creationId xmlns:p14="http://schemas.microsoft.com/office/powerpoint/2010/main" val="194270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290" y="365760"/>
            <a:ext cx="5997678" cy="1325562"/>
          </a:xfrm>
        </p:spPr>
        <p:txBody>
          <a:bodyPr>
            <a:normAutofit/>
          </a:bodyPr>
          <a:lstStyle/>
          <a:p>
            <a:r>
              <a:rPr lang="en-US" dirty="0"/>
              <a:t>Independent Auditors Reports</a:t>
            </a:r>
          </a:p>
        </p:txBody>
      </p:sp>
      <p:pic>
        <p:nvPicPr>
          <p:cNvPr id="5" name="Picture 4" descr="A hand holding a pen and shading circles on a sheet">
            <a:extLst>
              <a:ext uri="{FF2B5EF4-FFF2-40B4-BE49-F238E27FC236}">
                <a16:creationId xmlns:a16="http://schemas.microsoft.com/office/drawing/2014/main" id="{C52C2977-1DF4-4ABB-DCF5-7018515837AC}"/>
              </a:ext>
            </a:extLst>
          </p:cNvPr>
          <p:cNvPicPr>
            <a:picLocks noChangeAspect="1"/>
          </p:cNvPicPr>
          <p:nvPr/>
        </p:nvPicPr>
        <p:blipFill rotWithShape="1">
          <a:blip r:embed="rId3"/>
          <a:srcRect l="42473" r="18002" b="-1"/>
          <a:stretch/>
        </p:blipFill>
        <p:spPr>
          <a:xfrm>
            <a:off x="20" y="10"/>
            <a:ext cx="4653291" cy="6857990"/>
          </a:xfrm>
          <a:prstGeom prst="rect">
            <a:avLst/>
          </a:prstGeom>
        </p:spPr>
      </p:pic>
      <p:sp>
        <p:nvSpPr>
          <p:cNvPr id="3" name="Content Placeholder 2"/>
          <p:cNvSpPr>
            <a:spLocks noGrp="1"/>
          </p:cNvSpPr>
          <p:nvPr>
            <p:ph idx="1"/>
          </p:nvPr>
        </p:nvSpPr>
        <p:spPr>
          <a:xfrm>
            <a:off x="4965290" y="2005739"/>
            <a:ext cx="6015571" cy="4174398"/>
          </a:xfrm>
        </p:spPr>
        <p:txBody>
          <a:bodyPr>
            <a:normAutofit/>
          </a:bodyPr>
          <a:lstStyle/>
          <a:p>
            <a:r>
              <a:rPr lang="en-US" sz="2800" b="1" dirty="0"/>
              <a:t>2024 KAIP/PAIP Auditor’s Report – </a:t>
            </a:r>
            <a:r>
              <a:rPr lang="en-US" sz="2000" b="1" dirty="0"/>
              <a:t>Starting on Page 15</a:t>
            </a:r>
          </a:p>
          <a:p>
            <a:pPr lvl="1"/>
            <a:r>
              <a:rPr lang="en-US" sz="2400" dirty="0"/>
              <a:t>Sarah Antle - Deming, Malone, Livesay &amp; Ostroff					</a:t>
            </a:r>
          </a:p>
          <a:p>
            <a:r>
              <a:rPr lang="en-US" sz="2800" b="1" dirty="0"/>
              <a:t>2024 KY CAIP Statutory Financial Statement / Audit – </a:t>
            </a:r>
            <a:r>
              <a:rPr lang="en-US" sz="2000" b="1" dirty="0"/>
              <a:t>Starting on page 33</a:t>
            </a:r>
          </a:p>
          <a:p>
            <a:pPr lvl="1"/>
            <a:r>
              <a:rPr lang="en-US" sz="2400" dirty="0"/>
              <a:t>KPMG</a:t>
            </a:r>
          </a:p>
          <a:p>
            <a:endParaRPr lang="en-US" dirty="0"/>
          </a:p>
        </p:txBody>
      </p:sp>
    </p:spTree>
    <p:extLst>
      <p:ext uri="{BB962C8B-B14F-4D97-AF65-F5344CB8AC3E}">
        <p14:creationId xmlns:p14="http://schemas.microsoft.com/office/powerpoint/2010/main" val="3843626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617" y="1533917"/>
            <a:ext cx="3522879" cy="3238500"/>
          </a:xfrm>
        </p:spPr>
        <p:txBody>
          <a:bodyPr>
            <a:normAutofit fontScale="90000"/>
          </a:bodyPr>
          <a:lstStyle/>
          <a:p>
            <a:r>
              <a:rPr lang="en-US" dirty="0"/>
              <a:t>2026 Servicing Provider Allowance </a:t>
            </a:r>
            <a:br>
              <a:rPr lang="en-US" dirty="0"/>
            </a:br>
            <a:br>
              <a:rPr lang="en-US" dirty="0"/>
            </a:br>
            <a:r>
              <a:rPr lang="en-US" sz="3100" dirty="0"/>
              <a:t>Page 54-56</a:t>
            </a:r>
            <a:endParaRPr lang="en-US" dirty="0"/>
          </a:p>
        </p:txBody>
      </p:sp>
      <p:sp>
        <p:nvSpPr>
          <p:cNvPr id="3" name="Content Placeholder 2"/>
          <p:cNvSpPr>
            <a:spLocks noGrp="1"/>
          </p:cNvSpPr>
          <p:nvPr>
            <p:ph idx="1"/>
          </p:nvPr>
        </p:nvSpPr>
        <p:spPr>
          <a:xfrm>
            <a:off x="4914899" y="247650"/>
            <a:ext cx="6208713" cy="6336030"/>
          </a:xfrm>
        </p:spPr>
        <p:txBody>
          <a:bodyPr>
            <a:normAutofit fontScale="92500" lnSpcReduction="20000"/>
          </a:bodyPr>
          <a:lstStyle/>
          <a:p>
            <a:pPr marL="0" indent="0">
              <a:lnSpc>
                <a:spcPct val="90000"/>
              </a:lnSpc>
              <a:buNone/>
            </a:pPr>
            <a:r>
              <a:rPr lang="en-US" sz="2400" b="1" dirty="0"/>
              <a:t>Administrative Expense Allowance</a:t>
            </a:r>
          </a:p>
          <a:p>
            <a:pPr lvl="1">
              <a:lnSpc>
                <a:spcPct val="90000"/>
              </a:lnSpc>
              <a:buFont typeface="Arial" panose="020B0604020202020204" pitchFamily="34" charset="0"/>
              <a:buChar char="•"/>
            </a:pPr>
            <a:r>
              <a:rPr lang="en-US" sz="2000" b="1" dirty="0"/>
              <a:t>2019:		18.4%</a:t>
            </a:r>
          </a:p>
          <a:p>
            <a:pPr lvl="1">
              <a:lnSpc>
                <a:spcPct val="90000"/>
              </a:lnSpc>
              <a:buFont typeface="Arial" panose="020B0604020202020204" pitchFamily="34" charset="0"/>
              <a:buChar char="•"/>
            </a:pPr>
            <a:r>
              <a:rPr lang="en-US" sz="2000" b="1" dirty="0"/>
              <a:t>2020:		18.8%</a:t>
            </a:r>
          </a:p>
          <a:p>
            <a:pPr lvl="1">
              <a:lnSpc>
                <a:spcPct val="90000"/>
              </a:lnSpc>
              <a:buFont typeface="Arial" panose="020B0604020202020204" pitchFamily="34" charset="0"/>
              <a:buChar char="•"/>
            </a:pPr>
            <a:r>
              <a:rPr lang="en-US" sz="2000" b="1" dirty="0"/>
              <a:t>2021:		18.3%</a:t>
            </a:r>
          </a:p>
          <a:p>
            <a:pPr lvl="1">
              <a:lnSpc>
                <a:spcPct val="90000"/>
              </a:lnSpc>
              <a:buFont typeface="Arial" panose="020B0604020202020204" pitchFamily="34" charset="0"/>
              <a:buChar char="•"/>
            </a:pPr>
            <a:r>
              <a:rPr lang="en-US" sz="2000" b="1" dirty="0"/>
              <a:t>2022:		18.1%</a:t>
            </a:r>
          </a:p>
          <a:p>
            <a:pPr lvl="1">
              <a:lnSpc>
                <a:spcPct val="90000"/>
              </a:lnSpc>
              <a:buFont typeface="Arial" panose="020B0604020202020204" pitchFamily="34" charset="0"/>
              <a:buChar char="•"/>
            </a:pPr>
            <a:r>
              <a:rPr lang="en-US" sz="2000" b="1" dirty="0"/>
              <a:t>2023:		18.0%</a:t>
            </a:r>
          </a:p>
          <a:p>
            <a:pPr lvl="1">
              <a:lnSpc>
                <a:spcPct val="90000"/>
              </a:lnSpc>
              <a:buFont typeface="Arial" panose="020B0604020202020204" pitchFamily="34" charset="0"/>
              <a:buChar char="•"/>
            </a:pPr>
            <a:r>
              <a:rPr lang="en-US" sz="2000" b="1" dirty="0"/>
              <a:t>2024:		17.9%</a:t>
            </a:r>
          </a:p>
          <a:p>
            <a:pPr lvl="1">
              <a:lnSpc>
                <a:spcPct val="90000"/>
              </a:lnSpc>
              <a:buFont typeface="Arial" panose="020B0604020202020204" pitchFamily="34" charset="0"/>
              <a:buChar char="•"/>
            </a:pPr>
            <a:r>
              <a:rPr lang="en-US" sz="2000" b="1" dirty="0"/>
              <a:t>2025:		17.5%</a:t>
            </a:r>
          </a:p>
          <a:p>
            <a:pPr lvl="1">
              <a:lnSpc>
                <a:spcPct val="90000"/>
              </a:lnSpc>
              <a:buFont typeface="Arial" panose="020B0604020202020204" pitchFamily="34" charset="0"/>
              <a:buChar char="•"/>
            </a:pPr>
            <a:r>
              <a:rPr lang="en-US" sz="2000" b="1" dirty="0"/>
              <a:t>2026:		17.3%</a:t>
            </a:r>
          </a:p>
          <a:p>
            <a:pPr>
              <a:lnSpc>
                <a:spcPct val="90000"/>
              </a:lnSpc>
            </a:pPr>
            <a:endParaRPr lang="en-US" sz="2000" b="1" dirty="0"/>
          </a:p>
          <a:p>
            <a:pPr marL="0" indent="0">
              <a:lnSpc>
                <a:spcPct val="90000"/>
              </a:lnSpc>
              <a:buNone/>
            </a:pPr>
            <a:r>
              <a:rPr lang="en-US" sz="2400" b="1" dirty="0"/>
              <a:t>Loss Adjustment Expense</a:t>
            </a:r>
          </a:p>
          <a:p>
            <a:pPr lvl="1">
              <a:lnSpc>
                <a:spcPct val="90000"/>
              </a:lnSpc>
            </a:pPr>
            <a:r>
              <a:rPr lang="en-US" sz="1800" b="1" dirty="0"/>
              <a:t>ALAE:  direct reimbursement</a:t>
            </a:r>
          </a:p>
          <a:p>
            <a:pPr lvl="1">
              <a:lnSpc>
                <a:spcPct val="90000"/>
              </a:lnSpc>
            </a:pPr>
            <a:r>
              <a:rPr lang="en-US" sz="1800" b="1" dirty="0"/>
              <a:t>ULAE:</a:t>
            </a:r>
          </a:p>
          <a:p>
            <a:pPr lvl="2">
              <a:lnSpc>
                <a:spcPct val="90000"/>
              </a:lnSpc>
              <a:buFont typeface="Arial" panose="020B0604020202020204" pitchFamily="34" charset="0"/>
              <a:buChar char="•"/>
            </a:pPr>
            <a:r>
              <a:rPr lang="en-US" sz="2000" b="1" dirty="0"/>
              <a:t>2019:	 13.4%</a:t>
            </a:r>
          </a:p>
          <a:p>
            <a:pPr lvl="2">
              <a:lnSpc>
                <a:spcPct val="90000"/>
              </a:lnSpc>
              <a:buFont typeface="Arial" panose="020B0604020202020204" pitchFamily="34" charset="0"/>
              <a:buChar char="•"/>
            </a:pPr>
            <a:r>
              <a:rPr lang="en-US" sz="2000" b="1" dirty="0"/>
              <a:t>2020:	   8.9%</a:t>
            </a:r>
          </a:p>
          <a:p>
            <a:pPr lvl="2">
              <a:lnSpc>
                <a:spcPct val="90000"/>
              </a:lnSpc>
              <a:buFont typeface="Arial" panose="020B0604020202020204" pitchFamily="34" charset="0"/>
              <a:buChar char="•"/>
            </a:pPr>
            <a:r>
              <a:rPr lang="en-US" sz="2000" b="1" dirty="0"/>
              <a:t>2021:	   7.0%</a:t>
            </a:r>
          </a:p>
          <a:p>
            <a:pPr lvl="2">
              <a:lnSpc>
                <a:spcPct val="90000"/>
              </a:lnSpc>
              <a:buFont typeface="Arial" panose="020B0604020202020204" pitchFamily="34" charset="0"/>
              <a:buChar char="•"/>
            </a:pPr>
            <a:r>
              <a:rPr lang="en-US" sz="2000" b="1" dirty="0"/>
              <a:t>2022:	   8.2%</a:t>
            </a:r>
          </a:p>
          <a:p>
            <a:pPr lvl="2">
              <a:lnSpc>
                <a:spcPct val="90000"/>
              </a:lnSpc>
              <a:buFont typeface="Arial" panose="020B0604020202020204" pitchFamily="34" charset="0"/>
              <a:buChar char="•"/>
            </a:pPr>
            <a:r>
              <a:rPr lang="en-US" sz="2000" b="1" dirty="0"/>
              <a:t>2023:	   9.1%</a:t>
            </a:r>
          </a:p>
          <a:p>
            <a:pPr lvl="2">
              <a:lnSpc>
                <a:spcPct val="90000"/>
              </a:lnSpc>
              <a:buFont typeface="Arial" panose="020B0604020202020204" pitchFamily="34" charset="0"/>
              <a:buChar char="•"/>
            </a:pPr>
            <a:r>
              <a:rPr lang="en-US" sz="2000" b="1" dirty="0"/>
              <a:t>2024:	  12.0%</a:t>
            </a:r>
          </a:p>
          <a:p>
            <a:pPr lvl="2">
              <a:lnSpc>
                <a:spcPct val="90000"/>
              </a:lnSpc>
              <a:buFont typeface="Arial" panose="020B0604020202020204" pitchFamily="34" charset="0"/>
              <a:buChar char="•"/>
            </a:pPr>
            <a:r>
              <a:rPr lang="en-US" sz="2000" b="1" dirty="0"/>
              <a:t>2025:	    3.9%</a:t>
            </a:r>
          </a:p>
          <a:p>
            <a:pPr lvl="2">
              <a:lnSpc>
                <a:spcPct val="90000"/>
              </a:lnSpc>
              <a:buFont typeface="Arial" panose="020B0604020202020204" pitchFamily="34" charset="0"/>
              <a:buChar char="•"/>
            </a:pPr>
            <a:r>
              <a:rPr lang="en-US" sz="2000" b="1" dirty="0"/>
              <a:t>2026:	    3.8%</a:t>
            </a:r>
          </a:p>
        </p:txBody>
      </p:sp>
    </p:spTree>
    <p:extLst>
      <p:ext uri="{BB962C8B-B14F-4D97-AF65-F5344CB8AC3E}">
        <p14:creationId xmlns:p14="http://schemas.microsoft.com/office/powerpoint/2010/main" val="329340221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1325562"/>
          </a:xfrm>
        </p:spPr>
        <p:txBody>
          <a:bodyPr>
            <a:normAutofit/>
          </a:bodyPr>
          <a:lstStyle/>
          <a:p>
            <a:r>
              <a:rPr lang="en-US" dirty="0"/>
              <a:t>SECRETARY TREASURER’S REPORT</a:t>
            </a:r>
          </a:p>
        </p:txBody>
      </p:sp>
      <p:graphicFrame>
        <p:nvGraphicFramePr>
          <p:cNvPr id="5" name="Content Placeholder 2">
            <a:extLst>
              <a:ext uri="{FF2B5EF4-FFF2-40B4-BE49-F238E27FC236}">
                <a16:creationId xmlns:a16="http://schemas.microsoft.com/office/drawing/2014/main" id="{18613BE2-0D6B-2DB2-174A-5E652C133EDC}"/>
              </a:ext>
            </a:extLst>
          </p:cNvPr>
          <p:cNvGraphicFramePr>
            <a:graphicFrameLocks noGrp="1"/>
          </p:cNvGraphicFramePr>
          <p:nvPr>
            <p:ph idx="1"/>
            <p:extLst>
              <p:ext uri="{D42A27DB-BD31-4B8C-83A1-F6EECF244321}">
                <p14:modId xmlns:p14="http://schemas.microsoft.com/office/powerpoint/2010/main" val="1509569493"/>
              </p:ext>
            </p:extLst>
          </p:nvPr>
        </p:nvGraphicFramePr>
        <p:xfrm>
          <a:off x="1104901" y="2038350"/>
          <a:ext cx="8934492" cy="4176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0482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0CE8E2-3D34-5618-28DC-052BFBE7C3BD}"/>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1" name="Rectangle 10">
            <a:extLst>
              <a:ext uri="{FF2B5EF4-FFF2-40B4-BE49-F238E27FC236}">
                <a16:creationId xmlns:a16="http://schemas.microsoft.com/office/drawing/2014/main" id="{D0CDF5D3-7220-42A0-9D37-ECF3BF28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5105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BC717F-58B3-4A4E-BC3B-1B11323AD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5105400"/>
            <a:ext cx="10835640" cy="17526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B21DD18-99A8-368E-7C6C-7C823FD9CE39}"/>
              </a:ext>
            </a:extLst>
          </p:cNvPr>
          <p:cNvSpPr>
            <a:spLocks noGrp="1"/>
          </p:cNvSpPr>
          <p:nvPr>
            <p:ph type="title"/>
          </p:nvPr>
        </p:nvSpPr>
        <p:spPr>
          <a:xfrm>
            <a:off x="944183" y="5181600"/>
            <a:ext cx="10774715" cy="1076324"/>
          </a:xfrm>
        </p:spPr>
        <p:txBody>
          <a:bodyPr vert="horz" lIns="91440" tIns="45720" rIns="91440" bIns="45720" rtlCol="0" anchor="b">
            <a:normAutofit fontScale="90000"/>
          </a:bodyPr>
          <a:lstStyle/>
          <a:p>
            <a:pPr>
              <a:lnSpc>
                <a:spcPct val="85000"/>
              </a:lnSpc>
            </a:pPr>
            <a:r>
              <a:rPr lang="en-US" sz="5400" b="1" i="0" dirty="0">
                <a:solidFill>
                  <a:srgbClr val="FFFFFF"/>
                </a:solidFill>
              </a:rPr>
              <a:t>Commercial Auto </a:t>
            </a:r>
            <a:r>
              <a:rPr lang="en-US" sz="5400" b="1" i="1" dirty="0">
                <a:solidFill>
                  <a:srgbClr val="FFFFFF"/>
                </a:solidFill>
              </a:rPr>
              <a:t>Underwriting</a:t>
            </a:r>
          </a:p>
        </p:txBody>
      </p:sp>
      <p:sp>
        <p:nvSpPr>
          <p:cNvPr id="15" name="Rectangle 14">
            <a:extLst>
              <a:ext uri="{FF2B5EF4-FFF2-40B4-BE49-F238E27FC236}">
                <a16:creationId xmlns:a16="http://schemas.microsoft.com/office/drawing/2014/main" id="{1EE75710-64C5-4CA8-8A7C-82EE4125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5050B1-74E1-4A81-923D-0F5971A3B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text on a white background&#10;&#10;AI-generated content may be incorrect.">
            <a:extLst>
              <a:ext uri="{FF2B5EF4-FFF2-40B4-BE49-F238E27FC236}">
                <a16:creationId xmlns:a16="http://schemas.microsoft.com/office/drawing/2014/main" id="{9AFCD358-475E-1CE6-773F-284EC80DD422}"/>
              </a:ext>
            </a:extLst>
          </p:cNvPr>
          <p:cNvPicPr>
            <a:picLocks noChangeAspect="1"/>
          </p:cNvPicPr>
          <p:nvPr/>
        </p:nvPicPr>
        <p:blipFill>
          <a:blip r:embed="rId3"/>
          <a:stretch>
            <a:fillRect/>
          </a:stretch>
        </p:blipFill>
        <p:spPr>
          <a:xfrm>
            <a:off x="8401878" y="490330"/>
            <a:ext cx="2252734" cy="103841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TextBox 3">
            <a:extLst>
              <a:ext uri="{FF2B5EF4-FFF2-40B4-BE49-F238E27FC236}">
                <a16:creationId xmlns:a16="http://schemas.microsoft.com/office/drawing/2014/main" id="{1590E118-0F98-D3DD-8AD8-66880AFDA8A9}"/>
              </a:ext>
            </a:extLst>
          </p:cNvPr>
          <p:cNvSpPr txBox="1"/>
          <p:nvPr/>
        </p:nvSpPr>
        <p:spPr>
          <a:xfrm>
            <a:off x="1338146" y="2719328"/>
            <a:ext cx="8564137" cy="1200329"/>
          </a:xfrm>
          <a:prstGeom prst="rect">
            <a:avLst/>
          </a:prstGeom>
          <a:noFill/>
        </p:spPr>
        <p:txBody>
          <a:bodyPr wrap="square">
            <a:spAutoFit/>
          </a:bodyPr>
          <a:lstStyle/>
          <a:p>
            <a:pPr marL="457200" indent="-457200">
              <a:buFont typeface="Arial" panose="020B0604020202020204" pitchFamily="34" charset="0"/>
              <a:buChar char="•"/>
            </a:pPr>
            <a:r>
              <a:rPr lang="en-US" sz="3600" dirty="0">
                <a:latin typeface="Aptos Display" panose="020B0004020202020204" pitchFamily="34" charset="0"/>
              </a:rPr>
              <a:t>22 policies in force </a:t>
            </a:r>
          </a:p>
          <a:p>
            <a:pPr marL="457200" indent="-457200">
              <a:buFont typeface="Arial" panose="020B0604020202020204" pitchFamily="34" charset="0"/>
              <a:buChar char="•"/>
            </a:pPr>
            <a:r>
              <a:rPr lang="en-US" sz="3600" dirty="0">
                <a:latin typeface="Aptos Display" panose="020B0004020202020204" pitchFamily="34" charset="0"/>
              </a:rPr>
              <a:t>$</a:t>
            </a:r>
            <a:r>
              <a:rPr lang="en-US" sz="3600" i="0" u="none" strike="noStrike" dirty="0">
                <a:effectLst/>
                <a:latin typeface="Aptos Display" panose="020B0004020202020204" pitchFamily="34" charset="0"/>
              </a:rPr>
              <a:t>631,600 </a:t>
            </a:r>
            <a:r>
              <a:rPr lang="en-US" sz="3600" dirty="0">
                <a:latin typeface="Aptos Display" panose="020B0004020202020204" pitchFamily="34" charset="0"/>
              </a:rPr>
              <a:t>Written Premium </a:t>
            </a:r>
            <a:endParaRPr lang="en-US" sz="3600" i="0" u="none" strike="noStrike" dirty="0">
              <a:effectLst/>
              <a:latin typeface="Aptos Display" panose="020B0004020202020204" pitchFamily="34" charset="0"/>
            </a:endParaRPr>
          </a:p>
        </p:txBody>
      </p:sp>
    </p:spTree>
    <p:extLst>
      <p:ext uri="{BB962C8B-B14F-4D97-AF65-F5344CB8AC3E}">
        <p14:creationId xmlns:p14="http://schemas.microsoft.com/office/powerpoint/2010/main" val="4230032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ACF9C8-223D-5CAD-3BEC-1443AE375E9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1A021A9-A897-6736-2B8D-7B8645DBB0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1" name="Rectangle 10">
            <a:extLst>
              <a:ext uri="{FF2B5EF4-FFF2-40B4-BE49-F238E27FC236}">
                <a16:creationId xmlns:a16="http://schemas.microsoft.com/office/drawing/2014/main" id="{25DA7C74-5A82-93AA-5A6A-278DCA9BE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5105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3CD415D1-622F-537F-EE34-12B7CDE0B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5105400"/>
            <a:ext cx="10835640" cy="17526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D61BAE4-2B13-2212-59BE-61A55F5D5EC2}"/>
              </a:ext>
            </a:extLst>
          </p:cNvPr>
          <p:cNvSpPr>
            <a:spLocks noGrp="1"/>
          </p:cNvSpPr>
          <p:nvPr>
            <p:ph type="title"/>
          </p:nvPr>
        </p:nvSpPr>
        <p:spPr>
          <a:xfrm>
            <a:off x="944183" y="5181600"/>
            <a:ext cx="10156435" cy="1076324"/>
          </a:xfrm>
        </p:spPr>
        <p:txBody>
          <a:bodyPr vert="horz" lIns="91440" tIns="45720" rIns="91440" bIns="45720" rtlCol="0" anchor="b">
            <a:normAutofit/>
          </a:bodyPr>
          <a:lstStyle/>
          <a:p>
            <a:pPr>
              <a:lnSpc>
                <a:spcPct val="85000"/>
              </a:lnSpc>
            </a:pPr>
            <a:r>
              <a:rPr lang="en-US" sz="5400" b="1" i="0">
                <a:solidFill>
                  <a:srgbClr val="FFFFFF"/>
                </a:solidFill>
              </a:rPr>
              <a:t>Commercial Auto </a:t>
            </a:r>
            <a:r>
              <a:rPr lang="en-US" sz="5400" b="1" i="1">
                <a:solidFill>
                  <a:srgbClr val="FFFFFF"/>
                </a:solidFill>
              </a:rPr>
              <a:t>Claims</a:t>
            </a:r>
          </a:p>
        </p:txBody>
      </p:sp>
      <p:sp>
        <p:nvSpPr>
          <p:cNvPr id="15" name="Rectangle 14">
            <a:extLst>
              <a:ext uri="{FF2B5EF4-FFF2-40B4-BE49-F238E27FC236}">
                <a16:creationId xmlns:a16="http://schemas.microsoft.com/office/drawing/2014/main" id="{3238A1FF-69CD-3CDD-8D99-9A6EC184E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36E7F0A-E7C5-BD67-87CB-2CD484548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text on a white background&#10;&#10;AI-generated content may be incorrect.">
            <a:extLst>
              <a:ext uri="{FF2B5EF4-FFF2-40B4-BE49-F238E27FC236}">
                <a16:creationId xmlns:a16="http://schemas.microsoft.com/office/drawing/2014/main" id="{22FD7B61-9F8C-4920-BE91-EB7547485F7C}"/>
              </a:ext>
            </a:extLst>
          </p:cNvPr>
          <p:cNvPicPr>
            <a:picLocks noChangeAspect="1"/>
          </p:cNvPicPr>
          <p:nvPr/>
        </p:nvPicPr>
        <p:blipFill>
          <a:blip r:embed="rId3"/>
          <a:stretch>
            <a:fillRect/>
          </a:stretch>
        </p:blipFill>
        <p:spPr>
          <a:xfrm>
            <a:off x="8401878" y="490330"/>
            <a:ext cx="2252734" cy="103841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2" name="Picture 11">
            <a:extLst>
              <a:ext uri="{FF2B5EF4-FFF2-40B4-BE49-F238E27FC236}">
                <a16:creationId xmlns:a16="http://schemas.microsoft.com/office/drawing/2014/main" id="{C755EEC5-1AA3-5251-60B7-F9B383F48E29}"/>
              </a:ext>
            </a:extLst>
          </p:cNvPr>
          <p:cNvPicPr>
            <a:picLocks noChangeAspect="1"/>
          </p:cNvPicPr>
          <p:nvPr/>
        </p:nvPicPr>
        <p:blipFill>
          <a:blip r:embed="rId4"/>
          <a:stretch>
            <a:fillRect/>
          </a:stretch>
        </p:blipFill>
        <p:spPr>
          <a:xfrm>
            <a:off x="791569" y="2398644"/>
            <a:ext cx="10075213" cy="1463744"/>
          </a:xfrm>
          <a:prstGeom prst="rect">
            <a:avLst/>
          </a:prstGeom>
        </p:spPr>
      </p:pic>
    </p:spTree>
    <p:extLst>
      <p:ext uri="{BB962C8B-B14F-4D97-AF65-F5344CB8AC3E}">
        <p14:creationId xmlns:p14="http://schemas.microsoft.com/office/powerpoint/2010/main" val="3020101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7460673" y="758952"/>
            <a:ext cx="3219518" cy="4041648"/>
          </a:xfrm>
        </p:spPr>
        <p:txBody>
          <a:bodyPr vert="horz" lIns="91440" tIns="45720" rIns="91440" bIns="45720" rtlCol="0" anchor="b">
            <a:normAutofit/>
          </a:bodyPr>
          <a:lstStyle/>
          <a:p>
            <a:pPr>
              <a:lnSpc>
                <a:spcPct val="85000"/>
              </a:lnSpc>
            </a:pPr>
            <a:r>
              <a:rPr lang="en-US" sz="4800" dirty="0"/>
              <a:t>Overview of the PAIP Market</a:t>
            </a:r>
          </a:p>
        </p:txBody>
      </p:sp>
      <p:graphicFrame>
        <p:nvGraphicFramePr>
          <p:cNvPr id="3" name="Chart 2">
            <a:extLst>
              <a:ext uri="{FF2B5EF4-FFF2-40B4-BE49-F238E27FC236}">
                <a16:creationId xmlns:a16="http://schemas.microsoft.com/office/drawing/2014/main" id="{DCC0FE82-57D4-6EEC-846E-96C99EA35A21}"/>
              </a:ext>
            </a:extLst>
          </p:cNvPr>
          <p:cNvGraphicFramePr>
            <a:graphicFrameLocks/>
          </p:cNvGraphicFramePr>
          <p:nvPr>
            <p:extLst>
              <p:ext uri="{D42A27DB-BD31-4B8C-83A1-F6EECF244321}">
                <p14:modId xmlns:p14="http://schemas.microsoft.com/office/powerpoint/2010/main" val="1839894533"/>
              </p:ext>
            </p:extLst>
          </p:nvPr>
        </p:nvGraphicFramePr>
        <p:xfrm>
          <a:off x="944182" y="581891"/>
          <a:ext cx="6350235" cy="56462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8666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B298ECBA-3258-45DF-8FD4-7581736BC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4"/>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62BF453-BD82-4B90-9FE7-517031338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318090" y="758952"/>
            <a:ext cx="2802194" cy="4041648"/>
          </a:xfrm>
        </p:spPr>
        <p:txBody>
          <a:bodyPr vert="horz" lIns="91440" tIns="45720" rIns="91440" bIns="45720" rtlCol="0" anchor="b">
            <a:normAutofit/>
          </a:bodyPr>
          <a:lstStyle/>
          <a:p>
            <a:pPr>
              <a:lnSpc>
                <a:spcPct val="85000"/>
              </a:lnSpc>
            </a:pPr>
            <a:r>
              <a:rPr lang="en-US">
                <a:solidFill>
                  <a:srgbClr val="FFFFFF"/>
                </a:solidFill>
              </a:rPr>
              <a:t>Overview of the PAIP Market</a:t>
            </a:r>
          </a:p>
        </p:txBody>
      </p:sp>
      <p:sp useBgFill="1">
        <p:nvSpPr>
          <p:cNvPr id="37" name="Rectangle 36">
            <a:extLst>
              <a:ext uri="{FF2B5EF4-FFF2-40B4-BE49-F238E27FC236}">
                <a16:creationId xmlns:a16="http://schemas.microsoft.com/office/drawing/2014/main" id="{072366D3-9B5C-42E1-9906-77FF6BB55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3" y="0"/>
            <a:ext cx="756100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21F5E60-4E89-4B16-A245-12BD99359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a:extLst>
              <a:ext uri="{FF2B5EF4-FFF2-40B4-BE49-F238E27FC236}">
                <a16:creationId xmlns:a16="http://schemas.microsoft.com/office/drawing/2014/main" id="{D4C2F671-A7E6-E4AF-6D21-09B5E169B2DD}"/>
              </a:ext>
            </a:extLst>
          </p:cNvPr>
          <p:cNvGraphicFramePr>
            <a:graphicFrameLocks/>
          </p:cNvGraphicFramePr>
          <p:nvPr>
            <p:extLst>
              <p:ext uri="{D42A27DB-BD31-4B8C-83A1-F6EECF244321}">
                <p14:modId xmlns:p14="http://schemas.microsoft.com/office/powerpoint/2010/main" val="3627948693"/>
              </p:ext>
            </p:extLst>
          </p:nvPr>
        </p:nvGraphicFramePr>
        <p:xfrm>
          <a:off x="924375" y="484632"/>
          <a:ext cx="6616823" cy="58822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7034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B298ECBA-3258-45DF-8FD4-7581736BC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4"/>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62BF453-BD82-4B90-9FE7-517031338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318090" y="758952"/>
            <a:ext cx="2802194" cy="4041648"/>
          </a:xfrm>
        </p:spPr>
        <p:txBody>
          <a:bodyPr vert="horz" lIns="91440" tIns="45720" rIns="91440" bIns="45720" rtlCol="0" anchor="b">
            <a:normAutofit/>
          </a:bodyPr>
          <a:lstStyle/>
          <a:p>
            <a:pPr>
              <a:lnSpc>
                <a:spcPct val="85000"/>
              </a:lnSpc>
            </a:pPr>
            <a:r>
              <a:rPr lang="en-US">
                <a:solidFill>
                  <a:srgbClr val="FFFFFF"/>
                </a:solidFill>
              </a:rPr>
              <a:t>P</a:t>
            </a:r>
            <a:r>
              <a:rPr lang="en-US" b="0" i="0">
                <a:solidFill>
                  <a:srgbClr val="FFFFFF"/>
                </a:solidFill>
              </a:rPr>
              <a:t>AIP Results 2024</a:t>
            </a:r>
            <a:endParaRPr lang="en-US" b="0" i="0" dirty="0">
              <a:solidFill>
                <a:srgbClr val="FFFFFF"/>
              </a:solidFill>
            </a:endParaRPr>
          </a:p>
        </p:txBody>
      </p:sp>
      <p:sp useBgFill="1">
        <p:nvSpPr>
          <p:cNvPr id="33" name="Rectangle 32">
            <a:extLst>
              <a:ext uri="{FF2B5EF4-FFF2-40B4-BE49-F238E27FC236}">
                <a16:creationId xmlns:a16="http://schemas.microsoft.com/office/drawing/2014/main" id="{072366D3-9B5C-42E1-9906-77FF6BB55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3" y="0"/>
            <a:ext cx="756100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DC7FF42-9192-8078-CC8B-65B7514D67C7}"/>
              </a:ext>
            </a:extLst>
          </p:cNvPr>
          <p:cNvPicPr>
            <a:picLocks noChangeAspect="1"/>
          </p:cNvPicPr>
          <p:nvPr/>
        </p:nvPicPr>
        <p:blipFill>
          <a:blip r:embed="rId3"/>
          <a:stretch>
            <a:fillRect/>
          </a:stretch>
        </p:blipFill>
        <p:spPr>
          <a:xfrm>
            <a:off x="462117" y="0"/>
            <a:ext cx="7538844" cy="6854756"/>
          </a:xfrm>
          <a:prstGeom prst="rect">
            <a:avLst/>
          </a:prstGeom>
        </p:spPr>
      </p:pic>
      <p:sp>
        <p:nvSpPr>
          <p:cNvPr id="35" name="Rectangle 34">
            <a:extLst>
              <a:ext uri="{FF2B5EF4-FFF2-40B4-BE49-F238E27FC236}">
                <a16:creationId xmlns:a16="http://schemas.microsoft.com/office/drawing/2014/main" id="{121F5E60-4E89-4B16-A245-12BD99359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3826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44BD-40FD-46EC-B0B5-8B1BD03DAB12}"/>
              </a:ext>
            </a:extLst>
          </p:cNvPr>
          <p:cNvSpPr>
            <a:spLocks noGrp="1"/>
          </p:cNvSpPr>
          <p:nvPr>
            <p:ph type="title"/>
          </p:nvPr>
        </p:nvSpPr>
        <p:spPr>
          <a:xfrm>
            <a:off x="1229032" y="365760"/>
            <a:ext cx="5997678" cy="1325562"/>
          </a:xfrm>
        </p:spPr>
        <p:txBody>
          <a:bodyPr>
            <a:normAutofit/>
          </a:bodyPr>
          <a:lstStyle/>
          <a:p>
            <a:r>
              <a:rPr lang="en-US"/>
              <a:t>Meeting Etiquette and Expectations</a:t>
            </a:r>
            <a:endParaRPr lang="en-US" dirty="0"/>
          </a:p>
        </p:txBody>
      </p:sp>
      <p:sp>
        <p:nvSpPr>
          <p:cNvPr id="9" name="Rectangle 8">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BB8CE610-8F1C-4314-9A8A-DAB1BF5D35CD}"/>
              </a:ext>
            </a:extLst>
          </p:cNvPr>
          <p:cNvSpPr>
            <a:spLocks noGrp="1"/>
          </p:cNvSpPr>
          <p:nvPr>
            <p:ph idx="1"/>
          </p:nvPr>
        </p:nvSpPr>
        <p:spPr>
          <a:xfrm>
            <a:off x="1211138" y="2005739"/>
            <a:ext cx="8242577" cy="4365564"/>
          </a:xfrm>
        </p:spPr>
        <p:txBody>
          <a:bodyPr>
            <a:normAutofit lnSpcReduction="10000"/>
          </a:bodyPr>
          <a:lstStyle/>
          <a:p>
            <a:pPr marL="0" indent="0">
              <a:buNone/>
            </a:pPr>
            <a:r>
              <a:rPr lang="en-US" b="1" dirty="0"/>
              <a:t>Keys to a successful meeting</a:t>
            </a:r>
          </a:p>
          <a:p>
            <a:pPr marL="285750" indent="-285750"/>
            <a:r>
              <a:rPr lang="en-US" dirty="0"/>
              <a:t>Please keep your phone on mute to keep background noise to a minimum.</a:t>
            </a:r>
          </a:p>
          <a:p>
            <a:pPr marL="285750" indent="-285750"/>
            <a:r>
              <a:rPr lang="en-US" dirty="0"/>
              <a:t>Please do not place us on hold, as your hold music may disrupt the meeting.</a:t>
            </a:r>
          </a:p>
          <a:p>
            <a:pPr marL="0" indent="0">
              <a:buNone/>
            </a:pPr>
            <a:r>
              <a:rPr lang="en-US" b="1" dirty="0"/>
              <a:t>Participation</a:t>
            </a:r>
          </a:p>
          <a:p>
            <a:pPr marL="285750" indent="-285750"/>
            <a:r>
              <a:rPr lang="en-US" dirty="0"/>
              <a:t>During roll call please unmute your phone.  We will call you by name and company.  We ask that you verbally confirm you are in attendance.  </a:t>
            </a:r>
          </a:p>
          <a:p>
            <a:pPr marL="285750" indent="-285750"/>
            <a:r>
              <a:rPr lang="en-US" dirty="0"/>
              <a:t>During voting we ask that you unmute your phone.  We will ask for verbal affirmation as we do in our in-person meetings.</a:t>
            </a:r>
          </a:p>
          <a:p>
            <a:pPr marL="285750" indent="-285750"/>
            <a:r>
              <a:rPr lang="en-US" dirty="0"/>
              <a:t>Feel free to ask questions at any point during the meeting.</a:t>
            </a:r>
          </a:p>
          <a:p>
            <a:pPr marL="285750" indent="-285750"/>
            <a:r>
              <a:rPr lang="en-US" dirty="0"/>
              <a:t>We ask those who motion and second to identify themselves by name.</a:t>
            </a:r>
          </a:p>
          <a:p>
            <a:pPr marL="0" indent="0">
              <a:buNone/>
            </a:pPr>
            <a:endParaRPr lang="en-US" sz="1100" dirty="0"/>
          </a:p>
        </p:txBody>
      </p:sp>
      <p:pic>
        <p:nvPicPr>
          <p:cNvPr id="5" name="Picture 4" descr="Empty speech bubbles">
            <a:extLst>
              <a:ext uri="{FF2B5EF4-FFF2-40B4-BE49-F238E27FC236}">
                <a16:creationId xmlns:a16="http://schemas.microsoft.com/office/drawing/2014/main" id="{5C166F20-5F84-53A0-34E8-5C3633B8A160}"/>
              </a:ext>
            </a:extLst>
          </p:cNvPr>
          <p:cNvPicPr>
            <a:picLocks noChangeAspect="1"/>
          </p:cNvPicPr>
          <p:nvPr/>
        </p:nvPicPr>
        <p:blipFill rotWithShape="1">
          <a:blip r:embed="rId3"/>
          <a:srcRect l="31601" r="23106" b="-1"/>
          <a:stretch/>
        </p:blipFill>
        <p:spPr>
          <a:xfrm>
            <a:off x="9007487" y="0"/>
            <a:ext cx="3184513" cy="3760839"/>
          </a:xfrm>
          <a:prstGeom prst="rect">
            <a:avLst/>
          </a:prstGeom>
        </p:spPr>
      </p:pic>
    </p:spTree>
    <p:extLst>
      <p:ext uri="{BB962C8B-B14F-4D97-AF65-F5344CB8AC3E}">
        <p14:creationId xmlns:p14="http://schemas.microsoft.com/office/powerpoint/2010/main" val="651370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6D324E-2D03-4162-AF1E-D5E32234E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E48BB12-C214-E8AC-FE1E-B731C48CE420}"/>
              </a:ext>
            </a:extLst>
          </p:cNvPr>
          <p:cNvSpPr>
            <a:spLocks noGrp="1"/>
          </p:cNvSpPr>
          <p:nvPr>
            <p:ph type="title"/>
          </p:nvPr>
        </p:nvSpPr>
        <p:spPr>
          <a:xfrm>
            <a:off x="1237489" y="566382"/>
            <a:ext cx="4534047" cy="967450"/>
          </a:xfrm>
        </p:spPr>
        <p:txBody>
          <a:bodyPr vert="horz" lIns="91440" tIns="45720" rIns="91440" bIns="45720" rtlCol="0" anchor="b">
            <a:normAutofit/>
          </a:bodyPr>
          <a:lstStyle/>
          <a:p>
            <a:pPr algn="ctr"/>
            <a:r>
              <a:rPr lang="en-US" sz="4000" dirty="0"/>
              <a:t>Internal Audits</a:t>
            </a:r>
          </a:p>
        </p:txBody>
      </p:sp>
      <p:sp>
        <p:nvSpPr>
          <p:cNvPr id="11" name="Rectangle 10">
            <a:extLst>
              <a:ext uri="{FF2B5EF4-FFF2-40B4-BE49-F238E27FC236}">
                <a16:creationId xmlns:a16="http://schemas.microsoft.com/office/drawing/2014/main" id="{50CF6C96-4596-4D83-A9F9-A3AB22AB4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01725E8F-AF05-BBF1-FD32-2643E5431B0F}"/>
              </a:ext>
            </a:extLst>
          </p:cNvPr>
          <p:cNvSpPr>
            <a:spLocks noGrp="1"/>
          </p:cNvSpPr>
          <p:nvPr>
            <p:ph idx="1"/>
          </p:nvPr>
        </p:nvSpPr>
        <p:spPr>
          <a:xfrm>
            <a:off x="1199535" y="2109019"/>
            <a:ext cx="4572002" cy="4182600"/>
          </a:xfrm>
        </p:spPr>
        <p:txBody>
          <a:bodyPr vert="horz" lIns="91440" tIns="45720" rIns="91440" bIns="45720" rtlCol="0">
            <a:normAutofit/>
          </a:bodyPr>
          <a:lstStyle/>
          <a:p>
            <a:pPr marL="0" indent="0">
              <a:spcBef>
                <a:spcPts val="0"/>
              </a:spcBef>
              <a:spcAft>
                <a:spcPts val="600"/>
              </a:spcAft>
              <a:buNone/>
            </a:pPr>
            <a:br>
              <a:rPr lang="en-US" sz="2400" dirty="0">
                <a:effectLst/>
              </a:rPr>
            </a:br>
            <a:endParaRPr lang="en-US" sz="2400" dirty="0"/>
          </a:p>
          <a:p>
            <a:pPr lvl="1">
              <a:spcBef>
                <a:spcPts val="0"/>
              </a:spcBef>
              <a:spcAft>
                <a:spcPts val="600"/>
              </a:spcAft>
            </a:pPr>
            <a:r>
              <a:rPr lang="en-US" sz="2000" dirty="0">
                <a:effectLst/>
              </a:rPr>
              <a:t>Personal Auto Applications</a:t>
            </a:r>
          </a:p>
          <a:p>
            <a:pPr lvl="1">
              <a:spcBef>
                <a:spcPts val="0"/>
              </a:spcBef>
              <a:spcAft>
                <a:spcPts val="600"/>
              </a:spcAft>
            </a:pPr>
            <a:r>
              <a:rPr lang="en-US" sz="2000" dirty="0"/>
              <a:t>Renewal Processes</a:t>
            </a:r>
          </a:p>
          <a:p>
            <a:pPr lvl="1">
              <a:spcBef>
                <a:spcPts val="0"/>
              </a:spcBef>
              <a:spcAft>
                <a:spcPts val="600"/>
              </a:spcAft>
            </a:pPr>
            <a:r>
              <a:rPr lang="en-US" sz="2000" dirty="0">
                <a:effectLst/>
              </a:rPr>
              <a:t>Time Serv</a:t>
            </a:r>
            <a:r>
              <a:rPr lang="en-US" sz="2000" dirty="0"/>
              <a:t>ice</a:t>
            </a:r>
          </a:p>
          <a:p>
            <a:pPr lvl="1">
              <a:spcBef>
                <a:spcPts val="0"/>
              </a:spcBef>
              <a:spcAft>
                <a:spcPts val="600"/>
              </a:spcAft>
            </a:pPr>
            <a:r>
              <a:rPr lang="en-US" sz="2000" dirty="0"/>
              <a:t>Claims</a:t>
            </a:r>
          </a:p>
          <a:p>
            <a:pPr marL="0" marR="0" lvl="0">
              <a:spcBef>
                <a:spcPts val="0"/>
              </a:spcBef>
              <a:spcAft>
                <a:spcPts val="600"/>
              </a:spcAft>
              <a:buNone/>
            </a:pPr>
            <a:endParaRPr lang="en-US" sz="2400" dirty="0">
              <a:effectLst/>
            </a:endParaRPr>
          </a:p>
          <a:p>
            <a:pPr marL="0" marR="0" lvl="0">
              <a:spcBef>
                <a:spcPts val="0"/>
              </a:spcBef>
              <a:spcAft>
                <a:spcPts val="600"/>
              </a:spcAft>
              <a:buNone/>
            </a:pPr>
            <a:endParaRPr lang="en-US" sz="1300" dirty="0"/>
          </a:p>
        </p:txBody>
      </p:sp>
      <p:pic>
        <p:nvPicPr>
          <p:cNvPr id="5" name="Picture 4" descr="Magnifying glass showing decling performance">
            <a:extLst>
              <a:ext uri="{FF2B5EF4-FFF2-40B4-BE49-F238E27FC236}">
                <a16:creationId xmlns:a16="http://schemas.microsoft.com/office/drawing/2014/main" id="{57865B18-59DD-DAE0-2248-A022E0D8F67A}"/>
              </a:ext>
            </a:extLst>
          </p:cNvPr>
          <p:cNvPicPr>
            <a:picLocks noChangeAspect="1"/>
          </p:cNvPicPr>
          <p:nvPr/>
        </p:nvPicPr>
        <p:blipFill rotWithShape="1">
          <a:blip r:embed="rId3"/>
          <a:srcRect l="5057" r="35620" b="-1"/>
          <a:stretch/>
        </p:blipFill>
        <p:spPr>
          <a:xfrm>
            <a:off x="6097181" y="10"/>
            <a:ext cx="6094819" cy="6857990"/>
          </a:xfrm>
          <a:prstGeom prst="rect">
            <a:avLst/>
          </a:prstGeom>
        </p:spPr>
      </p:pic>
    </p:spTree>
    <p:extLst>
      <p:ext uri="{BB962C8B-B14F-4D97-AF65-F5344CB8AC3E}">
        <p14:creationId xmlns:p14="http://schemas.microsoft.com/office/powerpoint/2010/main" val="2773395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768EA-6954-D977-7F07-54239554D9F1}"/>
              </a:ext>
            </a:extLst>
          </p:cNvPr>
          <p:cNvSpPr>
            <a:spLocks noGrp="1"/>
          </p:cNvSpPr>
          <p:nvPr>
            <p:ph type="title"/>
          </p:nvPr>
        </p:nvSpPr>
        <p:spPr/>
        <p:txBody>
          <a:bodyPr/>
          <a:lstStyle/>
          <a:p>
            <a:r>
              <a:rPr lang="en-US" dirty="0"/>
              <a:t>Private Passenger Rate Review </a:t>
            </a:r>
          </a:p>
        </p:txBody>
      </p:sp>
      <p:sp>
        <p:nvSpPr>
          <p:cNvPr id="3" name="Content Placeholder 2">
            <a:extLst>
              <a:ext uri="{FF2B5EF4-FFF2-40B4-BE49-F238E27FC236}">
                <a16:creationId xmlns:a16="http://schemas.microsoft.com/office/drawing/2014/main" id="{95184D65-EAFC-45A3-4865-158FB78D01A8}"/>
              </a:ext>
            </a:extLst>
          </p:cNvPr>
          <p:cNvSpPr>
            <a:spLocks noGrp="1"/>
          </p:cNvSpPr>
          <p:nvPr>
            <p:ph sz="half" idx="1"/>
          </p:nvPr>
        </p:nvSpPr>
        <p:spPr>
          <a:xfrm>
            <a:off x="859536" y="1975104"/>
            <a:ext cx="2779776" cy="4205033"/>
          </a:xfrm>
        </p:spPr>
        <p:txBody>
          <a:bodyPr>
            <a:normAutofit fontScale="92500"/>
          </a:bodyPr>
          <a:lstStyle/>
          <a:p>
            <a:pPr marL="457200" lvl="1" indent="0">
              <a:buNone/>
            </a:pPr>
            <a:r>
              <a:rPr lang="en-US" sz="2800" dirty="0"/>
              <a:t>Prior Filings:</a:t>
            </a:r>
          </a:p>
          <a:p>
            <a:pPr marL="548640" lvl="2" indent="0">
              <a:buNone/>
            </a:pPr>
            <a:r>
              <a:rPr lang="en-US" sz="2000" dirty="0"/>
              <a:t>1/1/16: 	+11%</a:t>
            </a:r>
          </a:p>
          <a:p>
            <a:pPr marL="548640" lvl="2" indent="0">
              <a:buNone/>
            </a:pPr>
            <a:r>
              <a:rPr lang="en-US" sz="2000" dirty="0"/>
              <a:t>1/1/17: 	+4.7%</a:t>
            </a:r>
          </a:p>
          <a:p>
            <a:pPr marL="548640" lvl="2" indent="0">
              <a:buNone/>
            </a:pPr>
            <a:r>
              <a:rPr lang="en-US" sz="2000" dirty="0"/>
              <a:t>1/1/18:	+6.4%</a:t>
            </a:r>
          </a:p>
          <a:p>
            <a:pPr marL="548640" lvl="2" indent="0">
              <a:buNone/>
            </a:pPr>
            <a:r>
              <a:rPr lang="en-US" sz="2000" dirty="0"/>
              <a:t>1/1/19:       +23.0%</a:t>
            </a:r>
          </a:p>
          <a:p>
            <a:pPr marL="548640" lvl="2" indent="0">
              <a:buNone/>
            </a:pPr>
            <a:r>
              <a:rPr lang="en-US" sz="2000" dirty="0"/>
              <a:t>1/1/20:      +13.2%</a:t>
            </a:r>
          </a:p>
          <a:p>
            <a:pPr marL="548640" lvl="2" indent="0">
              <a:buNone/>
            </a:pPr>
            <a:r>
              <a:rPr lang="en-US" sz="2000" dirty="0"/>
              <a:t>1/1/21:        +9.8%</a:t>
            </a:r>
          </a:p>
          <a:p>
            <a:pPr marL="548640" lvl="2" indent="0">
              <a:buNone/>
            </a:pPr>
            <a:r>
              <a:rPr lang="en-US" sz="2000" dirty="0"/>
              <a:t>1/1/22:        +4.7%</a:t>
            </a:r>
          </a:p>
          <a:p>
            <a:pPr marL="548640" lvl="2" indent="0">
              <a:buNone/>
            </a:pPr>
            <a:r>
              <a:rPr lang="en-US" sz="2000" dirty="0"/>
              <a:t>1/1/23:      +11.1%</a:t>
            </a:r>
          </a:p>
          <a:p>
            <a:pPr marL="548640" lvl="2" indent="0">
              <a:buNone/>
            </a:pPr>
            <a:r>
              <a:rPr lang="en-US" sz="2000" dirty="0"/>
              <a:t>1/1/24:      +10.4%</a:t>
            </a:r>
          </a:p>
          <a:p>
            <a:pPr marL="548640" lvl="2" indent="0">
              <a:buNone/>
            </a:pPr>
            <a:r>
              <a:rPr lang="en-US" sz="2000" b="1" dirty="0"/>
              <a:t>1/1/25:      +17.7%</a:t>
            </a:r>
            <a:endParaRPr lang="en-US" sz="1800" b="1" dirty="0"/>
          </a:p>
        </p:txBody>
      </p:sp>
      <p:graphicFrame>
        <p:nvGraphicFramePr>
          <p:cNvPr id="6" name="Content Placeholder 3">
            <a:extLst>
              <a:ext uri="{FF2B5EF4-FFF2-40B4-BE49-F238E27FC236}">
                <a16:creationId xmlns:a16="http://schemas.microsoft.com/office/drawing/2014/main" id="{9BB2324E-D1EA-E9DD-2DE8-9C15FBDABE93}"/>
              </a:ext>
            </a:extLst>
          </p:cNvPr>
          <p:cNvGraphicFramePr>
            <a:graphicFrameLocks noGrp="1"/>
          </p:cNvGraphicFramePr>
          <p:nvPr>
            <p:ph sz="half" idx="2"/>
            <p:extLst>
              <p:ext uri="{D42A27DB-BD31-4B8C-83A1-F6EECF244321}">
                <p14:modId xmlns:p14="http://schemas.microsoft.com/office/powerpoint/2010/main" val="1313097860"/>
              </p:ext>
            </p:extLst>
          </p:nvPr>
        </p:nvGraphicFramePr>
        <p:xfrm>
          <a:off x="3895344" y="1975104"/>
          <a:ext cx="6711696" cy="4205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0957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a:extLst>
            <a:ext uri="{FF2B5EF4-FFF2-40B4-BE49-F238E27FC236}">
              <a16:creationId xmlns:a16="http://schemas.microsoft.com/office/drawing/2014/main" id="{EE0C7469-C3BB-2CD4-C6B0-D4969DE739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9E8EC2-30CA-EE6C-8D80-C0358FECC4E3}"/>
              </a:ext>
            </a:extLst>
          </p:cNvPr>
          <p:cNvSpPr>
            <a:spLocks noGrp="1"/>
          </p:cNvSpPr>
          <p:nvPr>
            <p:ph type="title"/>
          </p:nvPr>
        </p:nvSpPr>
        <p:spPr/>
        <p:txBody>
          <a:bodyPr/>
          <a:lstStyle/>
          <a:p>
            <a:r>
              <a:rPr lang="en-US" dirty="0"/>
              <a:t>Commercial Auto Rate Review </a:t>
            </a:r>
          </a:p>
        </p:txBody>
      </p:sp>
      <p:sp>
        <p:nvSpPr>
          <p:cNvPr id="3" name="Content Placeholder 2">
            <a:extLst>
              <a:ext uri="{FF2B5EF4-FFF2-40B4-BE49-F238E27FC236}">
                <a16:creationId xmlns:a16="http://schemas.microsoft.com/office/drawing/2014/main" id="{CB187A0E-4E39-BB89-78EC-17D99DD96566}"/>
              </a:ext>
            </a:extLst>
          </p:cNvPr>
          <p:cNvSpPr>
            <a:spLocks noGrp="1"/>
          </p:cNvSpPr>
          <p:nvPr>
            <p:ph sz="half" idx="1"/>
          </p:nvPr>
        </p:nvSpPr>
        <p:spPr>
          <a:xfrm>
            <a:off x="603504" y="1975104"/>
            <a:ext cx="3035808" cy="4205033"/>
          </a:xfrm>
        </p:spPr>
        <p:txBody>
          <a:bodyPr>
            <a:normAutofit/>
          </a:bodyPr>
          <a:lstStyle/>
          <a:p>
            <a:pPr marL="457200" lvl="1" indent="0">
              <a:buNone/>
            </a:pPr>
            <a:r>
              <a:rPr lang="en-US" sz="2800" dirty="0"/>
              <a:t>Prior Filings:</a:t>
            </a:r>
          </a:p>
          <a:p>
            <a:pPr marL="822960" lvl="1" indent="0">
              <a:buNone/>
            </a:pPr>
            <a:r>
              <a:rPr lang="en-US" sz="2000" dirty="0"/>
              <a:t>1/1/16:   -2.2%</a:t>
            </a:r>
          </a:p>
          <a:p>
            <a:pPr marL="822960" lvl="1" indent="0">
              <a:buNone/>
            </a:pPr>
            <a:r>
              <a:rPr lang="en-US" sz="2000" dirty="0"/>
              <a:t>1/1/17:   -4.9%</a:t>
            </a:r>
          </a:p>
          <a:p>
            <a:pPr marL="822960" lvl="1" indent="0">
              <a:buNone/>
            </a:pPr>
            <a:r>
              <a:rPr lang="en-US" sz="2000" dirty="0"/>
              <a:t>1/1/18:	+5.7%</a:t>
            </a:r>
          </a:p>
          <a:p>
            <a:pPr marL="822960" lvl="1" indent="0">
              <a:buNone/>
            </a:pPr>
            <a:r>
              <a:rPr lang="en-US" sz="2000" dirty="0"/>
              <a:t>1/1/19:	+9.1%</a:t>
            </a:r>
          </a:p>
          <a:p>
            <a:pPr marL="822960" lvl="1" indent="0">
              <a:buNone/>
            </a:pPr>
            <a:r>
              <a:rPr lang="en-US" sz="2000" dirty="0"/>
              <a:t>1/1/20:	+18.2%</a:t>
            </a:r>
          </a:p>
          <a:p>
            <a:pPr marL="822960" lvl="1" indent="0">
              <a:buNone/>
            </a:pPr>
            <a:r>
              <a:rPr lang="en-US" sz="2000" dirty="0"/>
              <a:t>1/1/21:	+1.9%</a:t>
            </a:r>
          </a:p>
          <a:p>
            <a:pPr marL="822960" lvl="1" indent="0">
              <a:buNone/>
            </a:pPr>
            <a:r>
              <a:rPr lang="en-US" sz="2000" dirty="0"/>
              <a:t>1/1/22:   +13.1%</a:t>
            </a:r>
          </a:p>
          <a:p>
            <a:pPr marL="822960" lvl="1" indent="0">
              <a:buNone/>
            </a:pPr>
            <a:r>
              <a:rPr lang="en-US" sz="2000" dirty="0"/>
              <a:t>1/1/23:	+12.6%</a:t>
            </a:r>
          </a:p>
          <a:p>
            <a:pPr marL="822960" lvl="1" indent="0">
              <a:buNone/>
            </a:pPr>
            <a:r>
              <a:rPr lang="en-US" sz="2000" dirty="0"/>
              <a:t>1/1/24:   +16.4%</a:t>
            </a:r>
          </a:p>
          <a:p>
            <a:pPr marL="822960" lvl="1" indent="0">
              <a:buNone/>
            </a:pPr>
            <a:r>
              <a:rPr lang="en-US" sz="2000" b="1" dirty="0"/>
              <a:t>1/1/25:   +14.3%</a:t>
            </a:r>
          </a:p>
        </p:txBody>
      </p:sp>
      <p:graphicFrame>
        <p:nvGraphicFramePr>
          <p:cNvPr id="6" name="Content Placeholder 3">
            <a:extLst>
              <a:ext uri="{FF2B5EF4-FFF2-40B4-BE49-F238E27FC236}">
                <a16:creationId xmlns:a16="http://schemas.microsoft.com/office/drawing/2014/main" id="{D8D41A9A-19FB-1BCB-5745-E06063186C27}"/>
              </a:ext>
            </a:extLst>
          </p:cNvPr>
          <p:cNvGraphicFramePr>
            <a:graphicFrameLocks noGrp="1"/>
          </p:cNvGraphicFramePr>
          <p:nvPr>
            <p:ph sz="half" idx="2"/>
            <p:extLst>
              <p:ext uri="{D42A27DB-BD31-4B8C-83A1-F6EECF244321}">
                <p14:modId xmlns:p14="http://schemas.microsoft.com/office/powerpoint/2010/main" val="855679747"/>
              </p:ext>
            </p:extLst>
          </p:nvPr>
        </p:nvGraphicFramePr>
        <p:xfrm>
          <a:off x="3895344" y="1975104"/>
          <a:ext cx="6711696" cy="4205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0954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B1CEEAD-825F-41AD-B0DB-77CE90932D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2928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n placed on top of a signature line">
            <a:extLst>
              <a:ext uri="{FF2B5EF4-FFF2-40B4-BE49-F238E27FC236}">
                <a16:creationId xmlns:a16="http://schemas.microsoft.com/office/drawing/2014/main" id="{63B86862-4090-F29B-88DE-E53F3056BD32}"/>
              </a:ext>
            </a:extLst>
          </p:cNvPr>
          <p:cNvPicPr>
            <a:picLocks noChangeAspect="1"/>
          </p:cNvPicPr>
          <p:nvPr/>
        </p:nvPicPr>
        <p:blipFill rotWithShape="1">
          <a:blip r:embed="rId3">
            <a:duotone>
              <a:schemeClr val="bg2">
                <a:shade val="45000"/>
                <a:satMod val="135000"/>
              </a:schemeClr>
              <a:prstClr val="white"/>
            </a:duotone>
            <a:alphaModFix amt="25000"/>
          </a:blip>
          <a:srcRect b="9020"/>
          <a:stretch>
            <a:fillRect/>
          </a:stretch>
        </p:blipFill>
        <p:spPr>
          <a:xfrm>
            <a:off x="20" y="10"/>
            <a:ext cx="11292820" cy="6857990"/>
          </a:xfrm>
          <a:prstGeom prst="rect">
            <a:avLst/>
          </a:prstGeom>
        </p:spPr>
      </p:pic>
      <p:sp>
        <p:nvSpPr>
          <p:cNvPr id="2" name="Title 1"/>
          <p:cNvSpPr>
            <a:spLocks noGrp="1"/>
          </p:cNvSpPr>
          <p:nvPr>
            <p:ph type="title"/>
          </p:nvPr>
        </p:nvSpPr>
        <p:spPr>
          <a:xfrm>
            <a:off x="1261872" y="365760"/>
            <a:ext cx="9692640" cy="1325562"/>
          </a:xfrm>
        </p:spPr>
        <p:txBody>
          <a:bodyPr>
            <a:normAutofit/>
          </a:bodyPr>
          <a:lstStyle/>
          <a:p>
            <a:r>
              <a:rPr lang="en-US" dirty="0"/>
              <a:t>Model Plan Amendments p. 67</a:t>
            </a:r>
          </a:p>
        </p:txBody>
      </p:sp>
      <p:sp>
        <p:nvSpPr>
          <p:cNvPr id="3" name="Content Placeholder 2"/>
          <p:cNvSpPr>
            <a:spLocks noGrp="1"/>
          </p:cNvSpPr>
          <p:nvPr>
            <p:ph idx="1"/>
          </p:nvPr>
        </p:nvSpPr>
        <p:spPr>
          <a:xfrm>
            <a:off x="1261872" y="2013055"/>
            <a:ext cx="8595360" cy="4167082"/>
          </a:xfrm>
        </p:spPr>
        <p:txBody>
          <a:bodyPr>
            <a:normAutofit/>
          </a:bodyPr>
          <a:lstStyle/>
          <a:p>
            <a:pPr marL="0" indent="0">
              <a:buNone/>
            </a:pPr>
            <a:r>
              <a:rPr lang="en-US" sz="2400" b="1" dirty="0">
                <a:effectLst/>
                <a:latin typeface="Aptos" panose="020B0004020202020204" pitchFamily="34" charset="0"/>
                <a:ea typeface="Aptos" panose="020B0004020202020204" pitchFamily="34" charset="0"/>
                <a:cs typeface="Aptos" panose="020B0004020202020204" pitchFamily="34" charset="0"/>
              </a:rPr>
              <a:t>Objective</a:t>
            </a:r>
            <a:r>
              <a:rPr lang="en-US" sz="2400" dirty="0">
                <a:effectLst/>
                <a:latin typeface="Aptos" panose="020B0004020202020204" pitchFamily="34" charset="0"/>
                <a:ea typeface="Aptos" panose="020B0004020202020204" pitchFamily="34" charset="0"/>
                <a:cs typeface="Aptos" panose="020B0004020202020204" pitchFamily="34" charset="0"/>
              </a:rPr>
              <a:t>: </a:t>
            </a:r>
            <a:r>
              <a:rPr lang="en-US" sz="2400" dirty="0">
                <a:latin typeface="Aptos" panose="020B0004020202020204" pitchFamily="34" charset="0"/>
              </a:rPr>
              <a:t>A new Model Automobile Insurance Plan is introduced to reflect current business practices, eliminate obsolete language, and modernize and simplify sections to create uniformity among the Plans.</a:t>
            </a:r>
          </a:p>
          <a:p>
            <a:pPr marL="0" marR="0">
              <a:buNone/>
            </a:pPr>
            <a:r>
              <a:rPr lang="en-US" sz="2400" b="1" dirty="0">
                <a:effectLst/>
                <a:latin typeface="Aptos" panose="020B0004020202020204" pitchFamily="34" charset="0"/>
                <a:ea typeface="Aptos" panose="020B0004020202020204" pitchFamily="34" charset="0"/>
                <a:cs typeface="Aptos" panose="020B0004020202020204" pitchFamily="34" charset="0"/>
              </a:rPr>
              <a:t>The current countrywide 2.0 Model Plan Proposal status is as follows:</a:t>
            </a: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0" marR="0">
              <a:buNone/>
            </a:pPr>
            <a:r>
              <a:rPr lang="en-US" sz="2400" dirty="0">
                <a:effectLst/>
                <a:latin typeface="Aptos" panose="020B0004020202020204" pitchFamily="34" charset="0"/>
                <a:ea typeface="Aptos" panose="020B0004020202020204" pitchFamily="34" charset="0"/>
                <a:cs typeface="Aptos" panose="020B0004020202020204" pitchFamily="34" charset="0"/>
              </a:rPr>
              <a:t>Approved by Regulator: 4 states</a:t>
            </a:r>
          </a:p>
          <a:p>
            <a:pPr marL="0" marR="0">
              <a:buNone/>
            </a:pPr>
            <a:r>
              <a:rPr lang="en-US" sz="2400" dirty="0">
                <a:effectLst/>
                <a:latin typeface="Aptos" panose="020B0004020202020204" pitchFamily="34" charset="0"/>
                <a:ea typeface="Aptos" panose="020B0004020202020204" pitchFamily="34" charset="0"/>
                <a:cs typeface="Aptos" panose="020B0004020202020204" pitchFamily="34" charset="0"/>
              </a:rPr>
              <a:t>Pending Regulator: 8 states</a:t>
            </a:r>
          </a:p>
          <a:p>
            <a:pPr marL="0" marR="0">
              <a:buNone/>
            </a:pPr>
            <a:r>
              <a:rPr lang="en-US" sz="2400" dirty="0">
                <a:effectLst/>
                <a:latin typeface="Aptos" panose="020B0004020202020204" pitchFamily="34" charset="0"/>
                <a:ea typeface="Aptos" panose="020B0004020202020204" pitchFamily="34" charset="0"/>
                <a:cs typeface="Aptos" panose="020B0004020202020204" pitchFamily="34" charset="0"/>
              </a:rPr>
              <a:t>Pending GC Review: 12 states</a:t>
            </a:r>
          </a:p>
        </p:txBody>
      </p:sp>
    </p:spTree>
    <p:extLst>
      <p:ext uri="{BB962C8B-B14F-4D97-AF65-F5344CB8AC3E}">
        <p14:creationId xmlns:p14="http://schemas.microsoft.com/office/powerpoint/2010/main" val="2711470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106378C3-EA41-4A0B-8144-97AF179E9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869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ABC575D-863A-449B-AA18-A22D2A84C8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752" y="0"/>
            <a:ext cx="5165308"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85993" y="643465"/>
            <a:ext cx="4419074" cy="5560272"/>
          </a:xfrm>
        </p:spPr>
        <p:txBody>
          <a:bodyPr anchor="ctr">
            <a:normAutofit/>
          </a:bodyPr>
          <a:lstStyle/>
          <a:p>
            <a:r>
              <a:rPr lang="en-US" dirty="0"/>
              <a:t>Other Business</a:t>
            </a:r>
          </a:p>
        </p:txBody>
      </p:sp>
      <p:sp>
        <p:nvSpPr>
          <p:cNvPr id="21" name="Content Placeholder 2"/>
          <p:cNvSpPr>
            <a:spLocks noGrp="1"/>
          </p:cNvSpPr>
          <p:nvPr>
            <p:ph idx="1"/>
          </p:nvPr>
        </p:nvSpPr>
        <p:spPr>
          <a:xfrm>
            <a:off x="1732248" y="1777042"/>
            <a:ext cx="4009730" cy="4395158"/>
          </a:xfrm>
        </p:spPr>
        <p:txBody>
          <a:bodyPr anchor="ctr">
            <a:normAutofit/>
          </a:bodyPr>
          <a:lstStyle/>
          <a:p>
            <a:pPr marL="22860" indent="0">
              <a:buNone/>
            </a:pPr>
            <a:endParaRPr lang="en-US" b="1" dirty="0"/>
          </a:p>
          <a:p>
            <a:pPr indent="0" algn="ctr">
              <a:buNone/>
            </a:pPr>
            <a:r>
              <a:rPr lang="en-US" sz="2800" b="1" dirty="0"/>
              <a:t>Fall meeting or approve the  Executive Committee to review the 2026 budget and proposed assessment?  </a:t>
            </a:r>
            <a:endParaRPr lang="en-US" sz="2800" b="1" u="sng" dirty="0"/>
          </a:p>
          <a:p>
            <a:pPr marL="480060" lvl="1" indent="0">
              <a:buNone/>
            </a:pPr>
            <a:endParaRPr lang="en-US" u="sng" dirty="0"/>
          </a:p>
          <a:p>
            <a:pPr marL="22860" indent="0">
              <a:buNone/>
            </a:pPr>
            <a:endParaRPr lang="en-US" u="sng" dirty="0"/>
          </a:p>
          <a:p>
            <a:endParaRPr lang="en-US" dirty="0"/>
          </a:p>
          <a:p>
            <a:endParaRPr lang="en-US" dirty="0"/>
          </a:p>
        </p:txBody>
      </p:sp>
      <p:sp>
        <p:nvSpPr>
          <p:cNvPr id="41" name="Rectangle 40">
            <a:extLst>
              <a:ext uri="{FF2B5EF4-FFF2-40B4-BE49-F238E27FC236}">
                <a16:creationId xmlns:a16="http://schemas.microsoft.com/office/drawing/2014/main" id="{732A87A1-E008-492C-8D91-EA0B5488D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884550876"/>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6F05DDE-5F2C-44F5-BACC-DED4737B1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78E1DCC1-CECF-49BB-97F0-2233B406D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C7ABF58-EC6B-4932-8671-4BAEBDDF5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811"/>
            <a:ext cx="11292842" cy="510821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F5A4F9-25C4-A210-3ECB-E4D5D45C017B}"/>
              </a:ext>
            </a:extLst>
          </p:cNvPr>
          <p:cNvSpPr>
            <a:spLocks noGrp="1"/>
          </p:cNvSpPr>
          <p:nvPr>
            <p:ph type="title"/>
          </p:nvPr>
        </p:nvSpPr>
        <p:spPr>
          <a:xfrm>
            <a:off x="1261872" y="368300"/>
            <a:ext cx="8263128" cy="4470399"/>
          </a:xfrm>
          <a:noFill/>
        </p:spPr>
        <p:txBody>
          <a:bodyPr vert="horz" lIns="91440" tIns="45720" rIns="91440" bIns="45720" rtlCol="0" anchor="ctr">
            <a:normAutofit/>
          </a:bodyPr>
          <a:lstStyle/>
          <a:p>
            <a:pPr>
              <a:lnSpc>
                <a:spcPct val="85000"/>
              </a:lnSpc>
            </a:pPr>
            <a:r>
              <a:rPr lang="en-US" sz="5400" dirty="0">
                <a:solidFill>
                  <a:srgbClr val="FFFFFF"/>
                </a:solidFill>
              </a:rPr>
              <a:t>Thank You</a:t>
            </a:r>
          </a:p>
        </p:txBody>
      </p:sp>
      <p:sp>
        <p:nvSpPr>
          <p:cNvPr id="34" name="Rectangle 33">
            <a:extLst>
              <a:ext uri="{FF2B5EF4-FFF2-40B4-BE49-F238E27FC236}">
                <a16:creationId xmlns:a16="http://schemas.microsoft.com/office/drawing/2014/main" id="{EB868EAF-CD67-49A7-8A32-BBC0EA412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105400"/>
            <a:ext cx="11292840" cy="17526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358683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1871" y="365760"/>
            <a:ext cx="9858383" cy="1325562"/>
          </a:xfrm>
        </p:spPr>
        <p:txBody>
          <a:bodyPr>
            <a:normAutofit/>
          </a:bodyPr>
          <a:lstStyle/>
          <a:p>
            <a:r>
              <a:rPr lang="en-US"/>
              <a:t>Annual Meeting Agenda</a:t>
            </a:r>
          </a:p>
        </p:txBody>
      </p:sp>
      <p:sp>
        <p:nvSpPr>
          <p:cNvPr id="11" name="Rectangle 10">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0400C44A-0E75-E57F-6DD2-C668158E0376}"/>
              </a:ext>
            </a:extLst>
          </p:cNvPr>
          <p:cNvGraphicFramePr>
            <a:graphicFrameLocks noGrp="1"/>
          </p:cNvGraphicFramePr>
          <p:nvPr>
            <p:ph idx="1"/>
            <p:extLst>
              <p:ext uri="{D42A27DB-BD31-4B8C-83A1-F6EECF244321}">
                <p14:modId xmlns:p14="http://schemas.microsoft.com/office/powerpoint/2010/main" val="96297605"/>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6484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9144BD-40FD-46EC-B0B5-8B1BD03DAB12}"/>
              </a:ext>
            </a:extLst>
          </p:cNvPr>
          <p:cNvSpPr>
            <a:spLocks noGrp="1"/>
          </p:cNvSpPr>
          <p:nvPr>
            <p:ph type="title"/>
          </p:nvPr>
        </p:nvSpPr>
        <p:spPr>
          <a:xfrm>
            <a:off x="1249680" y="1156547"/>
            <a:ext cx="9692640" cy="1251373"/>
          </a:xfrm>
        </p:spPr>
        <p:txBody>
          <a:bodyPr>
            <a:normAutofit fontScale="90000"/>
          </a:bodyPr>
          <a:lstStyle/>
          <a:p>
            <a:r>
              <a:rPr lang="en-US" sz="4000" dirty="0"/>
              <a:t>ANTI-TRUST PREAMBLE</a:t>
            </a:r>
            <a:br>
              <a:rPr lang="en-US" sz="4000" dirty="0"/>
            </a:br>
            <a:br>
              <a:rPr lang="en-US" sz="4000" dirty="0"/>
            </a:br>
            <a:r>
              <a:rPr lang="en-US" sz="2400" i="1" dirty="0"/>
              <a:t>Full Preamble Included in Meeting Documents</a:t>
            </a:r>
            <a:endParaRPr lang="en-US" sz="4000" dirty="0"/>
          </a:p>
        </p:txBody>
      </p:sp>
      <p:sp>
        <p:nvSpPr>
          <p:cNvPr id="3" name="Content Placeholder 2">
            <a:extLst>
              <a:ext uri="{FF2B5EF4-FFF2-40B4-BE49-F238E27FC236}">
                <a16:creationId xmlns:a16="http://schemas.microsoft.com/office/drawing/2014/main" id="{BB8CE610-8F1C-4314-9A8A-DAB1BF5D35CD}"/>
              </a:ext>
            </a:extLst>
          </p:cNvPr>
          <p:cNvSpPr>
            <a:spLocks noGrp="1"/>
          </p:cNvSpPr>
          <p:nvPr>
            <p:ph idx="1"/>
          </p:nvPr>
        </p:nvSpPr>
        <p:spPr>
          <a:xfrm>
            <a:off x="1249680" y="2609850"/>
            <a:ext cx="8961120" cy="3570288"/>
          </a:xfrm>
        </p:spPr>
        <p:txBody>
          <a:bodyPr>
            <a:noAutofit/>
          </a:bodyPr>
          <a:lstStyle/>
          <a:p>
            <a:pPr marL="0" indent="0">
              <a:buNone/>
            </a:pPr>
            <a:r>
              <a:rPr lang="en-US" sz="2400" b="0" i="0" u="none" strike="noStrike" baseline="0" dirty="0">
                <a:latin typeface="Times New Roman" panose="02020603050405020304" pitchFamily="18" charset="0"/>
              </a:rPr>
              <a:t>Antitrust laws aim to protect the public from agreements among insurance competitors that affect the price or distribution of products. Also, the laws aim to promote fair and vigorous competition in the insurance marketplace.</a:t>
            </a:r>
          </a:p>
          <a:p>
            <a:pPr marL="0" indent="0">
              <a:buNone/>
            </a:pPr>
            <a:r>
              <a:rPr lang="en-US" sz="2400" dirty="0">
                <a:latin typeface="Times New Roman" panose="02020603050405020304" pitchFamily="18" charset="0"/>
              </a:rPr>
              <a:t>The agenda and discussion items for each meeting are limited to matters of the Kentucky Automobile Insurance Plan, and attendees shall not discuss business interests of their individual insurer members. Each Governing Committee Member and/or officer shall not discuss competitive information of any insurer member. </a:t>
            </a:r>
          </a:p>
        </p:txBody>
      </p:sp>
      <p:sp>
        <p:nvSpPr>
          <p:cNvPr id="10" name="Rectangle 9">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0570753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75470D1-A9BC-450A-94B8-E09E222C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3" name="Rectangle 12">
            <a:extLst>
              <a:ext uri="{FF2B5EF4-FFF2-40B4-BE49-F238E27FC236}">
                <a16:creationId xmlns:a16="http://schemas.microsoft.com/office/drawing/2014/main" id="{64F97EC1-3569-4A79-9DB8-CC79407DF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pic>
        <p:nvPicPr>
          <p:cNvPr id="7" name="Picture 6">
            <a:extLst>
              <a:ext uri="{FF2B5EF4-FFF2-40B4-BE49-F238E27FC236}">
                <a16:creationId xmlns:a16="http://schemas.microsoft.com/office/drawing/2014/main" id="{2933C0D5-9E68-756D-AD71-57E24AF2FC1C}"/>
              </a:ext>
            </a:extLst>
          </p:cNvPr>
          <p:cNvPicPr>
            <a:picLocks noChangeAspect="1"/>
          </p:cNvPicPr>
          <p:nvPr/>
        </p:nvPicPr>
        <p:blipFill rotWithShape="1">
          <a:blip r:embed="rId3"/>
          <a:srcRect t="16876" r="-1" b="17141"/>
          <a:stretch/>
        </p:blipFill>
        <p:spPr>
          <a:xfrm>
            <a:off x="899160" y="1"/>
            <a:ext cx="10393680" cy="6858000"/>
          </a:xfrm>
          <a:prstGeom prst="rect">
            <a:avLst/>
          </a:prstGeom>
        </p:spPr>
      </p:pic>
      <p:sp>
        <p:nvSpPr>
          <p:cNvPr id="15" name="Rectangle 14">
            <a:extLst>
              <a:ext uri="{FF2B5EF4-FFF2-40B4-BE49-F238E27FC236}">
                <a16:creationId xmlns:a16="http://schemas.microsoft.com/office/drawing/2014/main" id="{13E08444-43C3-4332-B02D-F2DBC8C1D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9160" y="0"/>
            <a:ext cx="10393680" cy="6858000"/>
          </a:xfrm>
          <a:prstGeom prst="rect">
            <a:avLst/>
          </a:prstGeom>
          <a:solidFill>
            <a:srgbClr val="0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B89144BD-40FD-46EC-B0B5-8B1BD03DAB12}"/>
              </a:ext>
            </a:extLst>
          </p:cNvPr>
          <p:cNvSpPr>
            <a:spLocks noGrp="1"/>
          </p:cNvSpPr>
          <p:nvPr>
            <p:ph type="title"/>
          </p:nvPr>
        </p:nvSpPr>
        <p:spPr>
          <a:xfrm>
            <a:off x="1261872" y="723331"/>
            <a:ext cx="9418320" cy="3875965"/>
          </a:xfrm>
          <a:noFill/>
        </p:spPr>
        <p:txBody>
          <a:bodyPr vert="horz" lIns="91440" tIns="45720" rIns="91440" bIns="45720" rtlCol="0" anchor="ctr">
            <a:normAutofit/>
          </a:bodyPr>
          <a:lstStyle/>
          <a:p>
            <a:pPr algn="ctr"/>
            <a:r>
              <a:rPr lang="en-US" sz="4400">
                <a:solidFill>
                  <a:srgbClr val="FFFFFF"/>
                </a:solidFill>
              </a:rPr>
              <a:t>APPROVAL OF MINUTES</a:t>
            </a:r>
          </a:p>
        </p:txBody>
      </p:sp>
      <p:sp>
        <p:nvSpPr>
          <p:cNvPr id="5" name="Text Placeholder 4">
            <a:extLst>
              <a:ext uri="{FF2B5EF4-FFF2-40B4-BE49-F238E27FC236}">
                <a16:creationId xmlns:a16="http://schemas.microsoft.com/office/drawing/2014/main" id="{8BDD2D6B-2DA0-1535-237F-886BCF91B481}"/>
              </a:ext>
            </a:extLst>
          </p:cNvPr>
          <p:cNvSpPr>
            <a:spLocks noGrp="1"/>
          </p:cNvSpPr>
          <p:nvPr>
            <p:ph type="body" idx="1"/>
          </p:nvPr>
        </p:nvSpPr>
        <p:spPr>
          <a:xfrm>
            <a:off x="1261872" y="5595582"/>
            <a:ext cx="9418320" cy="896658"/>
          </a:xfrm>
        </p:spPr>
        <p:txBody>
          <a:bodyPr vert="horz" lIns="91440" tIns="45720" rIns="91440" bIns="45720" rtlCol="0">
            <a:normAutofit lnSpcReduction="10000"/>
          </a:bodyPr>
          <a:lstStyle/>
          <a:p>
            <a:pPr algn="r"/>
            <a:r>
              <a:rPr lang="en-US" sz="2800" dirty="0">
                <a:solidFill>
                  <a:srgbClr val="FFFFFF"/>
                </a:solidFill>
              </a:rPr>
              <a:t>June 19, 2024</a:t>
            </a:r>
            <a:br>
              <a:rPr lang="en-US" sz="2800" dirty="0">
                <a:solidFill>
                  <a:srgbClr val="FFFFFF"/>
                </a:solidFill>
              </a:rPr>
            </a:br>
            <a:r>
              <a:rPr lang="en-US" sz="2800" dirty="0">
                <a:solidFill>
                  <a:srgbClr val="FFFFFF"/>
                </a:solidFill>
              </a:rPr>
              <a:t>Annual Spring Meeting</a:t>
            </a:r>
          </a:p>
        </p:txBody>
      </p:sp>
      <p:cxnSp>
        <p:nvCxnSpPr>
          <p:cNvPr id="17" name="Straight Connector 16">
            <a:extLst>
              <a:ext uri="{FF2B5EF4-FFF2-40B4-BE49-F238E27FC236}">
                <a16:creationId xmlns:a16="http://schemas.microsoft.com/office/drawing/2014/main" id="{4D848F31-B9E9-4B45-86EB-66A7D70D48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129873" y="5397500"/>
            <a:ext cx="255031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18626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82771" y="758953"/>
            <a:ext cx="6003332" cy="1482802"/>
          </a:xfrm>
        </p:spPr>
        <p:txBody>
          <a:bodyPr vert="horz" lIns="91440" tIns="45720" rIns="91440" bIns="45720" rtlCol="0">
            <a:normAutofit fontScale="90000"/>
          </a:bodyPr>
          <a:lstStyle/>
          <a:p>
            <a:r>
              <a:rPr lang="en-US" sz="4900" b="0" i="0" kern="1200" dirty="0">
                <a:latin typeface="+mj-lt"/>
                <a:ea typeface="+mj-ea"/>
                <a:cs typeface="+mj-cs"/>
              </a:rPr>
              <a:t>Election of Members of Governing Committee</a:t>
            </a:r>
            <a:br>
              <a:rPr lang="en-US" sz="5000" b="0" i="0" kern="1200" dirty="0">
                <a:latin typeface="+mj-lt"/>
                <a:ea typeface="+mj-ea"/>
                <a:cs typeface="+mj-cs"/>
              </a:rPr>
            </a:br>
            <a:endParaRPr lang="en-US" sz="5000" b="0" i="0" kern="1200" dirty="0">
              <a:latin typeface="+mj-lt"/>
              <a:ea typeface="+mj-ea"/>
              <a:cs typeface="+mj-cs"/>
            </a:endParaRPr>
          </a:p>
        </p:txBody>
      </p:sp>
      <p:pic>
        <p:nvPicPr>
          <p:cNvPr id="6" name="Picture 4" descr="Red toy person in front of two lines of white figures">
            <a:extLst>
              <a:ext uri="{FF2B5EF4-FFF2-40B4-BE49-F238E27FC236}">
                <a16:creationId xmlns:a16="http://schemas.microsoft.com/office/drawing/2014/main" id="{2EAD3C3B-44D6-7ED3-27E1-95CAD339F6B4}"/>
              </a:ext>
            </a:extLst>
          </p:cNvPr>
          <p:cNvPicPr>
            <a:picLocks noChangeAspect="1"/>
          </p:cNvPicPr>
          <p:nvPr/>
        </p:nvPicPr>
        <p:blipFill rotWithShape="1">
          <a:blip r:embed="rId3"/>
          <a:srcRect l="34822" r="30967"/>
          <a:stretch/>
        </p:blipFill>
        <p:spPr>
          <a:xfrm>
            <a:off x="457200" y="10"/>
            <a:ext cx="3568372" cy="6857990"/>
          </a:xfrm>
          <a:prstGeom prst="rect">
            <a:avLst/>
          </a:prstGeom>
        </p:spPr>
      </p:pic>
      <p:graphicFrame>
        <p:nvGraphicFramePr>
          <p:cNvPr id="4" name="Table 3">
            <a:extLst>
              <a:ext uri="{FF2B5EF4-FFF2-40B4-BE49-F238E27FC236}">
                <a16:creationId xmlns:a16="http://schemas.microsoft.com/office/drawing/2014/main" id="{5C3F274A-8CCC-A54C-E0D6-CA4066154219}"/>
              </a:ext>
            </a:extLst>
          </p:cNvPr>
          <p:cNvGraphicFramePr>
            <a:graphicFrameLocks noGrp="1"/>
          </p:cNvGraphicFramePr>
          <p:nvPr>
            <p:extLst>
              <p:ext uri="{D42A27DB-BD31-4B8C-83A1-F6EECF244321}">
                <p14:modId xmlns:p14="http://schemas.microsoft.com/office/powerpoint/2010/main" val="3336806475"/>
              </p:ext>
            </p:extLst>
          </p:nvPr>
        </p:nvGraphicFramePr>
        <p:xfrm>
          <a:off x="4482770" y="1905000"/>
          <a:ext cx="7252030" cy="4616024"/>
        </p:xfrm>
        <a:graphic>
          <a:graphicData uri="http://schemas.openxmlformats.org/drawingml/2006/table">
            <a:tbl>
              <a:tblPr/>
              <a:tblGrid>
                <a:gridCol w="2809321">
                  <a:extLst>
                    <a:ext uri="{9D8B030D-6E8A-4147-A177-3AD203B41FA5}">
                      <a16:colId xmlns:a16="http://schemas.microsoft.com/office/drawing/2014/main" val="3246875130"/>
                    </a:ext>
                  </a:extLst>
                </a:gridCol>
                <a:gridCol w="2210808">
                  <a:extLst>
                    <a:ext uri="{9D8B030D-6E8A-4147-A177-3AD203B41FA5}">
                      <a16:colId xmlns:a16="http://schemas.microsoft.com/office/drawing/2014/main" val="3518436523"/>
                    </a:ext>
                  </a:extLst>
                </a:gridCol>
                <a:gridCol w="2231901">
                  <a:extLst>
                    <a:ext uri="{9D8B030D-6E8A-4147-A177-3AD203B41FA5}">
                      <a16:colId xmlns:a16="http://schemas.microsoft.com/office/drawing/2014/main" val="1564564300"/>
                    </a:ext>
                  </a:extLst>
                </a:gridCol>
              </a:tblGrid>
              <a:tr h="509693">
                <a:tc>
                  <a:txBody>
                    <a:bodyPr/>
                    <a:lstStyle/>
                    <a:p>
                      <a:pPr marL="0" marR="0" fontAlgn="t">
                        <a:spcBef>
                          <a:spcPts val="0"/>
                        </a:spcBef>
                        <a:spcAft>
                          <a:spcPts val="0"/>
                        </a:spcAft>
                      </a:pPr>
                      <a:r>
                        <a:rPr lang="en-US" sz="1600" baseline="0" dirty="0">
                          <a:effectLst/>
                          <a:latin typeface="Calibri" panose="020F0502020204030204" pitchFamily="34" charset="0"/>
                        </a:rPr>
                        <a:t>Chartered in Kentucky</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baseline="0">
                          <a:effectLst/>
                          <a:latin typeface="Calibri" panose="020F0502020204030204" pitchFamily="34" charset="0"/>
                        </a:rPr>
                        <a:t>Kentucky Farm Bureau</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baseline="0">
                          <a:effectLst/>
                          <a:latin typeface="Calibri" panose="020F0502020204030204" pitchFamily="34" charset="0"/>
                        </a:rPr>
                        <a:t>Kristen Mellinger</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44258993"/>
                  </a:ext>
                </a:extLst>
              </a:tr>
              <a:tr h="509693">
                <a:tc>
                  <a:txBody>
                    <a:bodyPr/>
                    <a:lstStyle/>
                    <a:p>
                      <a:pPr marL="0" marR="0" fontAlgn="t">
                        <a:spcBef>
                          <a:spcPts val="0"/>
                        </a:spcBef>
                        <a:spcAft>
                          <a:spcPts val="0"/>
                        </a:spcAft>
                      </a:pPr>
                      <a:r>
                        <a:rPr lang="en-US" sz="1600" baseline="0">
                          <a:effectLst/>
                          <a:latin typeface="Calibri" panose="020F0502020204030204" pitchFamily="34" charset="0"/>
                        </a:rPr>
                        <a:t>Chartered Outside of Kentucky</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baseline="0">
                          <a:effectLst/>
                          <a:latin typeface="Calibri" panose="020F0502020204030204" pitchFamily="34" charset="0"/>
                        </a:rPr>
                        <a:t>Erie Insurance Co.</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baseline="0">
                          <a:effectLst/>
                          <a:latin typeface="Calibri" panose="020F0502020204030204" pitchFamily="34" charset="0"/>
                        </a:rPr>
                        <a:t>Bert Hackenberg</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361256645"/>
                  </a:ext>
                </a:extLst>
              </a:tr>
              <a:tr h="509693">
                <a:tc>
                  <a:txBody>
                    <a:bodyPr/>
                    <a:lstStyle/>
                    <a:p>
                      <a:pPr marL="0" marR="0" fontAlgn="t">
                        <a:spcBef>
                          <a:spcPts val="0"/>
                        </a:spcBef>
                        <a:spcAft>
                          <a:spcPts val="0"/>
                        </a:spcAft>
                      </a:pPr>
                      <a:r>
                        <a:rPr lang="en-US" sz="1600" baseline="0">
                          <a:effectLst/>
                          <a:latin typeface="Calibri" panose="020F0502020204030204" pitchFamily="34" charset="0"/>
                        </a:rPr>
                        <a:t>Independent Agent</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baseline="0">
                          <a:effectLst/>
                          <a:latin typeface="Calibri" panose="020F0502020204030204" pitchFamily="34" charset="0"/>
                        </a:rPr>
                        <a:t>Old Kentucky Ins.</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baseline="0">
                          <a:effectLst/>
                          <a:latin typeface="Calibri" panose="020F0502020204030204" pitchFamily="34" charset="0"/>
                        </a:rPr>
                        <a:t>Rudy Schlich</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210751607"/>
                  </a:ext>
                </a:extLst>
              </a:tr>
              <a:tr h="509693">
                <a:tc>
                  <a:txBody>
                    <a:bodyPr/>
                    <a:lstStyle/>
                    <a:p>
                      <a:pPr marL="0" marR="0" fontAlgn="t">
                        <a:spcBef>
                          <a:spcPts val="0"/>
                        </a:spcBef>
                        <a:spcAft>
                          <a:spcPts val="0"/>
                        </a:spcAft>
                      </a:pPr>
                      <a:r>
                        <a:rPr lang="en-US" sz="1600" baseline="0">
                          <a:effectLst/>
                          <a:latin typeface="Calibri" panose="020F0502020204030204" pitchFamily="34" charset="0"/>
                        </a:rPr>
                        <a:t>Chartered in Kentucky</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baseline="0">
                          <a:effectLst/>
                          <a:latin typeface="Calibri" panose="020F0502020204030204" pitchFamily="34" charset="0"/>
                        </a:rPr>
                        <a:t>Kentucky National Ins.</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baseline="0">
                          <a:effectLst/>
                          <a:latin typeface="Calibri" panose="020F0502020204030204" pitchFamily="34" charset="0"/>
                        </a:rPr>
                        <a:t>Brad Erdman (Vice Chair)</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012105172"/>
                  </a:ext>
                </a:extLst>
              </a:tr>
              <a:tr h="509693">
                <a:tc>
                  <a:txBody>
                    <a:bodyPr/>
                    <a:lstStyle/>
                    <a:p>
                      <a:pPr marL="0" marR="0" fontAlgn="t">
                        <a:spcBef>
                          <a:spcPts val="0"/>
                        </a:spcBef>
                        <a:spcAft>
                          <a:spcPts val="0"/>
                        </a:spcAft>
                      </a:pPr>
                      <a:r>
                        <a:rPr lang="en-US" sz="1600" baseline="0">
                          <a:effectLst/>
                          <a:latin typeface="Calibri" panose="020F0502020204030204" pitchFamily="34" charset="0"/>
                        </a:rPr>
                        <a:t>Chartered Outside of Kentucky</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baseline="0">
                          <a:effectLst/>
                          <a:latin typeface="Calibri" panose="020F0502020204030204" pitchFamily="34" charset="0"/>
                        </a:rPr>
                        <a:t>Nationwide Mutual Ins.</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baseline="0">
                          <a:effectLst/>
                          <a:latin typeface="Calibri" panose="020F0502020204030204" pitchFamily="34" charset="0"/>
                        </a:rPr>
                        <a:t>Christopher Migliozzi</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785327945"/>
                  </a:ext>
                </a:extLst>
              </a:tr>
              <a:tr h="509693">
                <a:tc>
                  <a:txBody>
                    <a:bodyPr/>
                    <a:lstStyle/>
                    <a:p>
                      <a:pPr marL="0" marR="0" fontAlgn="t">
                        <a:spcBef>
                          <a:spcPts val="0"/>
                        </a:spcBef>
                        <a:spcAft>
                          <a:spcPts val="0"/>
                        </a:spcAft>
                      </a:pPr>
                      <a:r>
                        <a:rPr lang="en-US" sz="1600" baseline="0">
                          <a:effectLst/>
                          <a:latin typeface="Calibri" panose="020F0502020204030204" pitchFamily="34" charset="0"/>
                        </a:rPr>
                        <a:t>Chartered Outside of Kentucky</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baseline="0">
                          <a:effectLst/>
                          <a:latin typeface="Calibri" panose="020F0502020204030204" pitchFamily="34" charset="0"/>
                        </a:rPr>
                        <a:t>State Farm Insurance</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dirty="0">
                          <a:effectLst/>
                          <a:latin typeface="Aptos" panose="020B0004020202020204" pitchFamily="34" charset="0"/>
                          <a:ea typeface="Times New Roman" panose="02020603050405020304" pitchFamily="18" charset="0"/>
                          <a:cs typeface="Calibri" panose="020F0502020204030204" pitchFamily="34" charset="0"/>
                        </a:rPr>
                        <a:t>Raquel Vega-Gaskins</a:t>
                      </a:r>
                      <a:endParaRPr lang="en-US" sz="1600" baseline="0" dirty="0">
                        <a:effectLst/>
                        <a:latin typeface="Calibri" panose="020F0502020204030204" pitchFamily="34" charset="0"/>
                      </a:endParaRP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82237752"/>
                  </a:ext>
                </a:extLst>
              </a:tr>
              <a:tr h="509693">
                <a:tc>
                  <a:txBody>
                    <a:bodyPr/>
                    <a:lstStyle/>
                    <a:p>
                      <a:pPr marL="0" marR="0" fontAlgn="t">
                        <a:spcBef>
                          <a:spcPts val="0"/>
                        </a:spcBef>
                        <a:spcAft>
                          <a:spcPts val="0"/>
                        </a:spcAft>
                      </a:pPr>
                      <a:r>
                        <a:rPr lang="en-US" sz="1600" baseline="0">
                          <a:effectLst/>
                          <a:latin typeface="Calibri" panose="020F0502020204030204" pitchFamily="34" charset="0"/>
                        </a:rPr>
                        <a:t>Chartered in Kentucky</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baseline="0">
                          <a:effectLst/>
                          <a:latin typeface="Calibri" panose="020F0502020204030204" pitchFamily="34" charset="0"/>
                        </a:rPr>
                        <a:t>KY Associated GC Fund</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baseline="0">
                          <a:effectLst/>
                          <a:latin typeface="Calibri" panose="020F0502020204030204" pitchFamily="34" charset="0"/>
                        </a:rPr>
                        <a:t>George Moore (Chair)</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310149162"/>
                  </a:ext>
                </a:extLst>
              </a:tr>
              <a:tr h="509693">
                <a:tc>
                  <a:txBody>
                    <a:bodyPr/>
                    <a:lstStyle/>
                    <a:p>
                      <a:pPr marL="0" marR="0" fontAlgn="t">
                        <a:spcBef>
                          <a:spcPts val="0"/>
                        </a:spcBef>
                        <a:spcAft>
                          <a:spcPts val="0"/>
                        </a:spcAft>
                      </a:pPr>
                      <a:r>
                        <a:rPr lang="en-US" sz="1600" baseline="0" dirty="0">
                          <a:effectLst/>
                          <a:latin typeface="Calibri" panose="020F0502020204030204" pitchFamily="34" charset="0"/>
                        </a:rPr>
                        <a:t>Guest from the Insurance Department </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baseline="0">
                          <a:effectLst/>
                          <a:latin typeface="Calibri" panose="020F0502020204030204" pitchFamily="34" charset="0"/>
                        </a:rPr>
                        <a:t>KY Dept. of Insurance</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baseline="0">
                          <a:effectLst/>
                          <a:latin typeface="Calibri" panose="020F0502020204030204" pitchFamily="34" charset="0"/>
                        </a:rPr>
                        <a:t>Shawn Boggs</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951039262"/>
                  </a:ext>
                </a:extLst>
              </a:tr>
              <a:tr h="509693">
                <a:tc>
                  <a:txBody>
                    <a:bodyPr/>
                    <a:lstStyle/>
                    <a:p>
                      <a:pPr marL="0" marR="0" fontAlgn="t">
                        <a:spcBef>
                          <a:spcPts val="0"/>
                        </a:spcBef>
                        <a:spcAft>
                          <a:spcPts val="0"/>
                        </a:spcAft>
                      </a:pPr>
                      <a:r>
                        <a:rPr lang="en-US" sz="1600" baseline="0" dirty="0">
                          <a:effectLst/>
                          <a:latin typeface="Calibri" panose="020F0502020204030204" pitchFamily="34" charset="0"/>
                        </a:rPr>
                        <a:t>Plan Representative</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baseline="0">
                          <a:effectLst/>
                          <a:latin typeface="Calibri" panose="020F0502020204030204" pitchFamily="34" charset="0"/>
                        </a:rPr>
                        <a:t>Kentucky Auto Ins. Plan</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US" sz="1600" baseline="0" dirty="0">
                          <a:effectLst/>
                          <a:latin typeface="Calibri" panose="020F0502020204030204" pitchFamily="34" charset="0"/>
                        </a:rPr>
                        <a:t>Mark Hillis</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595121295"/>
                  </a:ext>
                </a:extLst>
              </a:tr>
            </a:tbl>
          </a:graphicData>
        </a:graphic>
      </p:graphicFrame>
    </p:spTree>
    <p:extLst>
      <p:ext uri="{BB962C8B-B14F-4D97-AF65-F5344CB8AC3E}">
        <p14:creationId xmlns:p14="http://schemas.microsoft.com/office/powerpoint/2010/main" val="1662110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C42A0-2F96-4250-BBE6-70873866F0E9}"/>
              </a:ext>
            </a:extLst>
          </p:cNvPr>
          <p:cNvSpPr>
            <a:spLocks noGrp="1"/>
          </p:cNvSpPr>
          <p:nvPr>
            <p:ph type="ctrTitle"/>
          </p:nvPr>
        </p:nvSpPr>
        <p:spPr/>
        <p:txBody>
          <a:bodyPr/>
          <a:lstStyle/>
          <a:p>
            <a:r>
              <a:rPr lang="en-US" dirty="0"/>
              <a:t>Adjourn Annual Meeting</a:t>
            </a:r>
          </a:p>
        </p:txBody>
      </p:sp>
    </p:spTree>
    <p:extLst>
      <p:ext uri="{BB962C8B-B14F-4D97-AF65-F5344CB8AC3E}">
        <p14:creationId xmlns:p14="http://schemas.microsoft.com/office/powerpoint/2010/main" val="3978481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80FF82-8C6B-4B1A-8894-D8DAB1BCD5F0}"/>
              </a:ext>
            </a:extLst>
          </p:cNvPr>
          <p:cNvSpPr>
            <a:spLocks noGrp="1"/>
          </p:cNvSpPr>
          <p:nvPr>
            <p:ph type="ctrTitle"/>
          </p:nvPr>
        </p:nvSpPr>
        <p:spPr/>
        <p:txBody>
          <a:bodyPr anchor="ctr">
            <a:normAutofit/>
          </a:bodyPr>
          <a:lstStyle/>
          <a:p>
            <a:r>
              <a:rPr lang="en-US" dirty="0"/>
              <a:t>Kentucky Auto Insurance Plan</a:t>
            </a:r>
          </a:p>
        </p:txBody>
      </p:sp>
      <p:sp>
        <p:nvSpPr>
          <p:cNvPr id="3" name="Subtitle 2">
            <a:extLst>
              <a:ext uri="{FF2B5EF4-FFF2-40B4-BE49-F238E27FC236}">
                <a16:creationId xmlns:a16="http://schemas.microsoft.com/office/drawing/2014/main" id="{37F43C1A-EA47-4D23-9140-E164C4C0ACE4}"/>
              </a:ext>
            </a:extLst>
          </p:cNvPr>
          <p:cNvSpPr>
            <a:spLocks noGrp="1"/>
          </p:cNvSpPr>
          <p:nvPr>
            <p:ph type="subTitle" idx="1"/>
          </p:nvPr>
        </p:nvSpPr>
        <p:spPr>
          <a:xfrm>
            <a:off x="1154954" y="4191000"/>
            <a:ext cx="9997139" cy="1447800"/>
          </a:xfrm>
        </p:spPr>
        <p:txBody>
          <a:bodyPr>
            <a:normAutofit/>
          </a:bodyPr>
          <a:lstStyle/>
          <a:p>
            <a:r>
              <a:rPr lang="en-US" sz="3200" dirty="0"/>
              <a:t>Governing Committee Meeting </a:t>
            </a:r>
            <a:br>
              <a:rPr lang="en-US" sz="3200" dirty="0"/>
            </a:br>
            <a:r>
              <a:rPr lang="en-US" sz="3200" dirty="0"/>
              <a:t>June 18, 2025</a:t>
            </a:r>
          </a:p>
        </p:txBody>
      </p:sp>
    </p:spTree>
    <p:extLst>
      <p:ext uri="{BB962C8B-B14F-4D97-AF65-F5344CB8AC3E}">
        <p14:creationId xmlns:p14="http://schemas.microsoft.com/office/powerpoint/2010/main" val="3170025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Magnifying glass showing decling performance">
            <a:extLst>
              <a:ext uri="{FF2B5EF4-FFF2-40B4-BE49-F238E27FC236}">
                <a16:creationId xmlns:a16="http://schemas.microsoft.com/office/drawing/2014/main" id="{FECCF784-76AA-A988-35E5-CA1D2DD7A091}"/>
              </a:ext>
            </a:extLst>
          </p:cNvPr>
          <p:cNvPicPr>
            <a:picLocks noChangeAspect="1"/>
          </p:cNvPicPr>
          <p:nvPr/>
        </p:nvPicPr>
        <p:blipFill rotWithShape="1">
          <a:blip r:embed="rId3">
            <a:duotone>
              <a:prstClr val="black"/>
              <a:schemeClr val="tx2">
                <a:tint val="45000"/>
                <a:satMod val="400000"/>
              </a:schemeClr>
            </a:duotone>
          </a:blip>
          <a:srcRect b="9020"/>
          <a:stretch/>
        </p:blipFill>
        <p:spPr>
          <a:xfrm>
            <a:off x="20" y="10"/>
            <a:ext cx="11292820" cy="6857990"/>
          </a:xfrm>
          <a:prstGeom prst="rect">
            <a:avLst/>
          </a:prstGeom>
        </p:spPr>
      </p:pic>
      <p:sp>
        <p:nvSpPr>
          <p:cNvPr id="35" name="Rectangle 34">
            <a:extLst>
              <a:ext uri="{FF2B5EF4-FFF2-40B4-BE49-F238E27FC236}">
                <a16:creationId xmlns:a16="http://schemas.microsoft.com/office/drawing/2014/main" id="{B4147794-66B7-4CDE-BC75-BBDC48B2F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37169" cy="6858000"/>
          </a:xfrm>
          <a:prstGeom prst="rect">
            <a:avLst/>
          </a:prstGeom>
          <a:solidFill>
            <a:schemeClr val="tx1">
              <a:lumMod val="95000"/>
              <a:lumOff val="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p:cNvSpPr>
            <a:spLocks noGrp="1"/>
          </p:cNvSpPr>
          <p:nvPr>
            <p:ph type="title"/>
          </p:nvPr>
        </p:nvSpPr>
        <p:spPr>
          <a:xfrm>
            <a:off x="4050889" y="365757"/>
            <a:ext cx="6784259" cy="1367793"/>
          </a:xfrm>
        </p:spPr>
        <p:txBody>
          <a:bodyPr>
            <a:normAutofit/>
          </a:bodyPr>
          <a:lstStyle/>
          <a:p>
            <a:r>
              <a:rPr lang="en-US" sz="4000" dirty="0">
                <a:solidFill>
                  <a:schemeClr val="bg1"/>
                </a:solidFill>
              </a:rPr>
              <a:t>Governing Committee Meeting Agenda</a:t>
            </a:r>
          </a:p>
        </p:txBody>
      </p:sp>
      <p:sp>
        <p:nvSpPr>
          <p:cNvPr id="30" name="Content Placeholder 3">
            <a:extLst>
              <a:ext uri="{FF2B5EF4-FFF2-40B4-BE49-F238E27FC236}">
                <a16:creationId xmlns:a16="http://schemas.microsoft.com/office/drawing/2014/main" id="{08DC696D-6CEE-B94B-195C-097D5E23C28A}"/>
              </a:ext>
            </a:extLst>
          </p:cNvPr>
          <p:cNvSpPr>
            <a:spLocks noGrp="1"/>
          </p:cNvSpPr>
          <p:nvPr>
            <p:ph idx="1"/>
          </p:nvPr>
        </p:nvSpPr>
        <p:spPr>
          <a:xfrm>
            <a:off x="4050889" y="1924050"/>
            <a:ext cx="6784259" cy="4694864"/>
          </a:xfrm>
        </p:spPr>
        <p:txBody>
          <a:bodyPr numCol="2">
            <a:normAutofit/>
          </a:bodyPr>
          <a:lstStyle/>
          <a:p>
            <a:r>
              <a:rPr lang="en-US" sz="2400" b="1" dirty="0">
                <a:solidFill>
                  <a:schemeClr val="bg1"/>
                </a:solidFill>
              </a:rPr>
              <a:t>Roll Call</a:t>
            </a:r>
          </a:p>
          <a:p>
            <a:r>
              <a:rPr lang="en-US" sz="2400" b="1" dirty="0">
                <a:solidFill>
                  <a:schemeClr val="bg1"/>
                </a:solidFill>
              </a:rPr>
              <a:t>Anti-Trust Preamble</a:t>
            </a:r>
          </a:p>
          <a:p>
            <a:r>
              <a:rPr lang="en-US" sz="2400" b="1" dirty="0">
                <a:solidFill>
                  <a:schemeClr val="bg1"/>
                </a:solidFill>
              </a:rPr>
              <a:t>Approval of Minutes </a:t>
            </a:r>
          </a:p>
          <a:p>
            <a:r>
              <a:rPr lang="en-US" sz="2400" b="1" dirty="0">
                <a:solidFill>
                  <a:schemeClr val="bg1"/>
                </a:solidFill>
              </a:rPr>
              <a:t>Election of Officers</a:t>
            </a:r>
          </a:p>
          <a:p>
            <a:r>
              <a:rPr lang="en-US" sz="2400" b="1" dirty="0">
                <a:solidFill>
                  <a:schemeClr val="bg1"/>
                </a:solidFill>
              </a:rPr>
              <a:t>Independent Auditor Reports</a:t>
            </a:r>
          </a:p>
          <a:p>
            <a:r>
              <a:rPr lang="en-US" sz="2400" b="1" dirty="0">
                <a:solidFill>
                  <a:schemeClr val="bg1"/>
                </a:solidFill>
              </a:rPr>
              <a:t>CAIP Financial Statement</a:t>
            </a:r>
          </a:p>
          <a:p>
            <a:r>
              <a:rPr lang="en-US" sz="2400" b="1" dirty="0">
                <a:solidFill>
                  <a:schemeClr val="bg1"/>
                </a:solidFill>
              </a:rPr>
              <a:t>CAIP Servicing Carrier Allowance</a:t>
            </a:r>
          </a:p>
          <a:p>
            <a:r>
              <a:rPr lang="en-US" sz="2400" b="1" dirty="0">
                <a:solidFill>
                  <a:schemeClr val="bg1"/>
                </a:solidFill>
              </a:rPr>
              <a:t>Secretary Treasurer’s Report</a:t>
            </a:r>
          </a:p>
          <a:p>
            <a:r>
              <a:rPr lang="en-US" sz="2400" b="1" dirty="0">
                <a:solidFill>
                  <a:schemeClr val="bg1"/>
                </a:solidFill>
              </a:rPr>
              <a:t>Rate, Rule and Form Changes</a:t>
            </a:r>
          </a:p>
          <a:p>
            <a:r>
              <a:rPr lang="en-US" sz="2400" b="1" dirty="0">
                <a:solidFill>
                  <a:schemeClr val="bg1"/>
                </a:solidFill>
              </a:rPr>
              <a:t>Other Business</a:t>
            </a:r>
          </a:p>
          <a:p>
            <a:r>
              <a:rPr lang="en-US" sz="2400" b="1" dirty="0">
                <a:solidFill>
                  <a:schemeClr val="bg1"/>
                </a:solidFill>
              </a:rPr>
              <a:t>Adjournment</a:t>
            </a:r>
            <a:endParaRPr lang="en-US" sz="2400" dirty="0">
              <a:solidFill>
                <a:schemeClr val="bg1"/>
              </a:solidFill>
            </a:endParaRPr>
          </a:p>
        </p:txBody>
      </p:sp>
    </p:spTree>
    <p:extLst>
      <p:ext uri="{BB962C8B-B14F-4D97-AF65-F5344CB8AC3E}">
        <p14:creationId xmlns:p14="http://schemas.microsoft.com/office/powerpoint/2010/main" val="4033738728"/>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6496</TotalTime>
  <Words>3752</Words>
  <Application>Microsoft Office PowerPoint</Application>
  <PresentationFormat>Widescreen</PresentationFormat>
  <Paragraphs>388</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Aptos</vt:lpstr>
      <vt:lpstr>Aptos Display</vt:lpstr>
      <vt:lpstr>Arial</vt:lpstr>
      <vt:lpstr>Calibri</vt:lpstr>
      <vt:lpstr>Century Schoolbook</vt:lpstr>
      <vt:lpstr>Symbol</vt:lpstr>
      <vt:lpstr>Times New Roman</vt:lpstr>
      <vt:lpstr>Wingdings 2</vt:lpstr>
      <vt:lpstr>View</vt:lpstr>
      <vt:lpstr>Kentucky Auto Insurance Plan</vt:lpstr>
      <vt:lpstr>Meeting Etiquette and Expectations</vt:lpstr>
      <vt:lpstr>Annual Meeting Agenda</vt:lpstr>
      <vt:lpstr>ANTI-TRUST PREAMBLE  Full Preamble Included in Meeting Documents</vt:lpstr>
      <vt:lpstr>APPROVAL OF MINUTES</vt:lpstr>
      <vt:lpstr>Election of Members of Governing Committee </vt:lpstr>
      <vt:lpstr>Adjourn Annual Meeting</vt:lpstr>
      <vt:lpstr>Kentucky Auto Insurance Plan</vt:lpstr>
      <vt:lpstr>Governing Committee Meeting Agenda</vt:lpstr>
      <vt:lpstr>APPROVAL OF MINUTES</vt:lpstr>
      <vt:lpstr>Election of Officers</vt:lpstr>
      <vt:lpstr>Independent Auditors Reports</vt:lpstr>
      <vt:lpstr>2026 Servicing Provider Allowance   Page 54-56</vt:lpstr>
      <vt:lpstr>SECRETARY TREASURER’S REPORT</vt:lpstr>
      <vt:lpstr>Commercial Auto Underwriting</vt:lpstr>
      <vt:lpstr>Commercial Auto Claims</vt:lpstr>
      <vt:lpstr>Overview of the PAIP Market</vt:lpstr>
      <vt:lpstr>Overview of the PAIP Market</vt:lpstr>
      <vt:lpstr>PAIP Results 2024</vt:lpstr>
      <vt:lpstr>Internal Audits</vt:lpstr>
      <vt:lpstr>Private Passenger Rate Review </vt:lpstr>
      <vt:lpstr>Commercial Auto Rate Review </vt:lpstr>
      <vt:lpstr>Model Plan Amendments p. 67</vt:lpstr>
      <vt:lpstr>Other Business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Kentucky Auto Insurance Plan</dc:title>
  <dc:creator>Stephen M. Hillis</dc:creator>
  <cp:lastModifiedBy>Erin C. Lux</cp:lastModifiedBy>
  <cp:revision>126</cp:revision>
  <cp:lastPrinted>2025-06-18T12:46:14Z</cp:lastPrinted>
  <dcterms:created xsi:type="dcterms:W3CDTF">2019-07-11T13:17:15Z</dcterms:created>
  <dcterms:modified xsi:type="dcterms:W3CDTF">2025-06-18T12:48:33Z</dcterms:modified>
</cp:coreProperties>
</file>